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8" r:id="rId10"/>
    <p:sldId id="269" r:id="rId11"/>
    <p:sldId id="270" r:id="rId12"/>
    <p:sldId id="271" r:id="rId13"/>
    <p:sldId id="272" r:id="rId14"/>
    <p:sldId id="267" r:id="rId15"/>
    <p:sldId id="261" r:id="rId16"/>
    <p:sldId id="265" r:id="rId17"/>
    <p:sldId id="266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0B40C2-FF8F-452D-9DC1-91661DDEE3AD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41B7DAA-6139-432C-ABE6-93007F41BCBE}">
      <dgm:prSet phldrT="[Testo]"/>
      <dgm:spPr/>
      <dgm:t>
        <a:bodyPr/>
        <a:lstStyle/>
        <a:p>
          <a:r>
            <a:rPr lang="it-IT" dirty="0"/>
            <a:t>fattori genetici in particolare </a:t>
          </a:r>
          <a:r>
            <a:rPr lang="it-IT" dirty="0" err="1"/>
            <a:t>un’allele</a:t>
          </a:r>
          <a:r>
            <a:rPr lang="it-IT" dirty="0"/>
            <a:t> D, molto presente nelle persone giamaicane, che fornisce una migliore capacità del cuore di pompare sangue e portare ossigeno ai muscoli</a:t>
          </a:r>
        </a:p>
      </dgm:t>
    </dgm:pt>
    <dgm:pt modelId="{ABF03C14-BBE1-40DA-B0C7-CB196D8A6B6D}" type="parTrans" cxnId="{9FDCD72E-0E01-4385-BC9B-76185D1690C4}">
      <dgm:prSet/>
      <dgm:spPr/>
      <dgm:t>
        <a:bodyPr/>
        <a:lstStyle/>
        <a:p>
          <a:endParaRPr lang="it-IT"/>
        </a:p>
      </dgm:t>
    </dgm:pt>
    <dgm:pt modelId="{B0C606BA-C616-4D1B-8DF1-36BE318DC17E}" type="sibTrans" cxnId="{9FDCD72E-0E01-4385-BC9B-76185D1690C4}">
      <dgm:prSet/>
      <dgm:spPr/>
      <dgm:t>
        <a:bodyPr/>
        <a:lstStyle/>
        <a:p>
          <a:endParaRPr lang="it-IT"/>
        </a:p>
      </dgm:t>
    </dgm:pt>
    <dgm:pt modelId="{7308FBD4-D713-4A17-991C-249E37CA01F7}">
      <dgm:prSet phldrT="[Testo]" phldr="1"/>
      <dgm:spPr/>
      <dgm:t>
        <a:bodyPr/>
        <a:lstStyle/>
        <a:p>
          <a:endParaRPr lang="it-IT"/>
        </a:p>
      </dgm:t>
    </dgm:pt>
    <dgm:pt modelId="{F09BB992-B5BE-4379-AFAF-99C55DF62AC0}" type="parTrans" cxnId="{77D0728E-AEC7-48AC-8ECF-43E6FDF4D9DC}">
      <dgm:prSet/>
      <dgm:spPr/>
      <dgm:t>
        <a:bodyPr/>
        <a:lstStyle/>
        <a:p>
          <a:endParaRPr lang="it-IT"/>
        </a:p>
      </dgm:t>
    </dgm:pt>
    <dgm:pt modelId="{ECD7ADEC-17EF-42DB-9751-5704D85047B2}" type="sibTrans" cxnId="{77D0728E-AEC7-48AC-8ECF-43E6FDF4D9DC}">
      <dgm:prSet/>
      <dgm:spPr/>
      <dgm:t>
        <a:bodyPr/>
        <a:lstStyle/>
        <a:p>
          <a:endParaRPr lang="it-IT"/>
        </a:p>
      </dgm:t>
    </dgm:pt>
    <dgm:pt modelId="{DB43222F-9E1D-4B7A-9FFE-E401D9110536}">
      <dgm:prSet phldrT="[Testo]"/>
      <dgm:spPr/>
      <dgm:t>
        <a:bodyPr/>
        <a:lstStyle/>
        <a:p>
          <a:r>
            <a:rPr lang="it-IT" dirty="0"/>
            <a:t>Deportazione</a:t>
          </a:r>
          <a:r>
            <a:rPr lang="it-IT" baseline="0" dirty="0"/>
            <a:t> di schiavi africani in Giamaica i più resistenti sopravvivevano e hanno trasmesso ai posteri capacità fisiche più resistenti e migliori. </a:t>
          </a:r>
          <a:endParaRPr lang="it-IT" dirty="0"/>
        </a:p>
      </dgm:t>
    </dgm:pt>
    <dgm:pt modelId="{F397685A-0A0D-424A-9099-867C291EFDA3}" type="parTrans" cxnId="{8BB2FD38-C413-4818-A2C7-3DB80C7F541D}">
      <dgm:prSet/>
      <dgm:spPr/>
      <dgm:t>
        <a:bodyPr/>
        <a:lstStyle/>
        <a:p>
          <a:endParaRPr lang="it-IT"/>
        </a:p>
      </dgm:t>
    </dgm:pt>
    <dgm:pt modelId="{ACEC6891-1861-402A-8485-C05E4344C0E3}" type="sibTrans" cxnId="{8BB2FD38-C413-4818-A2C7-3DB80C7F541D}">
      <dgm:prSet/>
      <dgm:spPr/>
      <dgm:t>
        <a:bodyPr/>
        <a:lstStyle/>
        <a:p>
          <a:endParaRPr lang="it-IT"/>
        </a:p>
      </dgm:t>
    </dgm:pt>
    <dgm:pt modelId="{F5D3B88E-9C26-4BB2-9CAC-47C472533949}">
      <dgm:prSet phldrT="[Testo]" phldr="1"/>
      <dgm:spPr/>
      <dgm:t>
        <a:bodyPr/>
        <a:lstStyle/>
        <a:p>
          <a:endParaRPr lang="it-IT"/>
        </a:p>
      </dgm:t>
    </dgm:pt>
    <dgm:pt modelId="{CE188827-C1E7-43CD-AE2C-0FA8F41A26D9}" type="parTrans" cxnId="{F7457240-99FD-4995-86F1-7A748FDD656B}">
      <dgm:prSet/>
      <dgm:spPr/>
      <dgm:t>
        <a:bodyPr/>
        <a:lstStyle/>
        <a:p>
          <a:endParaRPr lang="it-IT"/>
        </a:p>
      </dgm:t>
    </dgm:pt>
    <dgm:pt modelId="{EA07785D-3D76-41FB-97C2-53064CC4CFD0}" type="sibTrans" cxnId="{F7457240-99FD-4995-86F1-7A748FDD656B}">
      <dgm:prSet/>
      <dgm:spPr/>
      <dgm:t>
        <a:bodyPr/>
        <a:lstStyle/>
        <a:p>
          <a:endParaRPr lang="it-IT"/>
        </a:p>
      </dgm:t>
    </dgm:pt>
    <dgm:pt modelId="{B4098110-E3E3-4777-B124-544DC064E100}">
      <dgm:prSet phldrT="[Testo]"/>
      <dgm:spPr/>
      <dgm:t>
        <a:bodyPr/>
        <a:lstStyle/>
        <a:p>
          <a:r>
            <a:rPr lang="it-IT" dirty="0"/>
            <a:t>un’alimentazione particolare, a base di banane verdi e patate dolci. </a:t>
          </a:r>
        </a:p>
      </dgm:t>
    </dgm:pt>
    <dgm:pt modelId="{D0A473E4-87E8-4ECD-805A-9896405A326C}" type="parTrans" cxnId="{A6B132DE-B14C-45A9-A470-20C062FD57D5}">
      <dgm:prSet/>
      <dgm:spPr/>
      <dgm:t>
        <a:bodyPr/>
        <a:lstStyle/>
        <a:p>
          <a:endParaRPr lang="it-IT"/>
        </a:p>
      </dgm:t>
    </dgm:pt>
    <dgm:pt modelId="{CED2D7FF-B043-472F-BAEF-4F41CC2E8A63}" type="sibTrans" cxnId="{A6B132DE-B14C-45A9-A470-20C062FD57D5}">
      <dgm:prSet/>
      <dgm:spPr/>
      <dgm:t>
        <a:bodyPr/>
        <a:lstStyle/>
        <a:p>
          <a:endParaRPr lang="it-IT"/>
        </a:p>
      </dgm:t>
    </dgm:pt>
    <dgm:pt modelId="{6A1CA578-B99F-4871-83F0-0AE0B89045B1}">
      <dgm:prSet phldrT="[Testo]" phldr="1"/>
      <dgm:spPr/>
      <dgm:t>
        <a:bodyPr/>
        <a:lstStyle/>
        <a:p>
          <a:endParaRPr lang="it-IT" dirty="0"/>
        </a:p>
      </dgm:t>
    </dgm:pt>
    <dgm:pt modelId="{AF3C6C0E-DC9F-4FD6-B28C-9586CAE8EE46}" type="sibTrans" cxnId="{2ED65EC6-D39A-4171-80EE-1413F5629894}">
      <dgm:prSet/>
      <dgm:spPr/>
      <dgm:t>
        <a:bodyPr/>
        <a:lstStyle/>
        <a:p>
          <a:endParaRPr lang="it-IT"/>
        </a:p>
      </dgm:t>
    </dgm:pt>
    <dgm:pt modelId="{55D33D57-3E54-40F6-8386-2C77BC123461}" type="parTrans" cxnId="{2ED65EC6-D39A-4171-80EE-1413F5629894}">
      <dgm:prSet/>
      <dgm:spPr/>
      <dgm:t>
        <a:bodyPr/>
        <a:lstStyle/>
        <a:p>
          <a:endParaRPr lang="it-IT"/>
        </a:p>
      </dgm:t>
    </dgm:pt>
    <dgm:pt modelId="{C20904E9-261B-46ED-8006-CD9DF74EE388}" type="pres">
      <dgm:prSet presAssocID="{970B40C2-FF8F-452D-9DC1-91661DDEE3AD}" presName="linearFlow" presStyleCnt="0">
        <dgm:presLayoutVars>
          <dgm:dir/>
          <dgm:animLvl val="lvl"/>
          <dgm:resizeHandles/>
        </dgm:presLayoutVars>
      </dgm:prSet>
      <dgm:spPr/>
    </dgm:pt>
    <dgm:pt modelId="{9D18A35D-5CBB-4D9F-B615-0CF5E490AEB4}" type="pres">
      <dgm:prSet presAssocID="{6A1CA578-B99F-4871-83F0-0AE0B89045B1}" presName="compositeNode" presStyleCnt="0">
        <dgm:presLayoutVars>
          <dgm:bulletEnabled val="1"/>
        </dgm:presLayoutVars>
      </dgm:prSet>
      <dgm:spPr/>
    </dgm:pt>
    <dgm:pt modelId="{23D0F181-E2D6-473E-856D-7704CEF867E9}" type="pres">
      <dgm:prSet presAssocID="{6A1CA578-B99F-4871-83F0-0AE0B89045B1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1E4401C3-5D58-42DD-8457-3DF5102B8C29}" type="pres">
      <dgm:prSet presAssocID="{6A1CA578-B99F-4871-83F0-0AE0B89045B1}" presName="childNode" presStyleLbl="node1" presStyleIdx="0" presStyleCnt="3">
        <dgm:presLayoutVars>
          <dgm:bulletEnabled val="1"/>
        </dgm:presLayoutVars>
      </dgm:prSet>
      <dgm:spPr/>
    </dgm:pt>
    <dgm:pt modelId="{9D2B07DA-01C3-4BF2-9A21-EABB899A59CE}" type="pres">
      <dgm:prSet presAssocID="{6A1CA578-B99F-4871-83F0-0AE0B89045B1}" presName="parentNode" presStyleLbl="revTx" presStyleIdx="0" presStyleCnt="3" custFlipHor="1" custScaleY="79149">
        <dgm:presLayoutVars>
          <dgm:chMax val="0"/>
          <dgm:bulletEnabled val="1"/>
        </dgm:presLayoutVars>
      </dgm:prSet>
      <dgm:spPr/>
    </dgm:pt>
    <dgm:pt modelId="{69592A50-5024-49DE-ABF4-75F43C180277}" type="pres">
      <dgm:prSet presAssocID="{AF3C6C0E-DC9F-4FD6-B28C-9586CAE8EE46}" presName="sibTrans" presStyleCnt="0"/>
      <dgm:spPr/>
    </dgm:pt>
    <dgm:pt modelId="{5BD6F40F-A9EE-4F12-AC80-CE7145E2E7B0}" type="pres">
      <dgm:prSet presAssocID="{7308FBD4-D713-4A17-991C-249E37CA01F7}" presName="compositeNode" presStyleCnt="0">
        <dgm:presLayoutVars>
          <dgm:bulletEnabled val="1"/>
        </dgm:presLayoutVars>
      </dgm:prSet>
      <dgm:spPr/>
    </dgm:pt>
    <dgm:pt modelId="{57C40B43-04D4-48EB-B408-79238F8F3BBC}" type="pres">
      <dgm:prSet presAssocID="{7308FBD4-D713-4A17-991C-249E37CA01F7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D5D69854-5F5C-4D3A-A580-7B4F3D4D53FE}" type="pres">
      <dgm:prSet presAssocID="{7308FBD4-D713-4A17-991C-249E37CA01F7}" presName="childNode" presStyleLbl="node1" presStyleIdx="1" presStyleCnt="3">
        <dgm:presLayoutVars>
          <dgm:bulletEnabled val="1"/>
        </dgm:presLayoutVars>
      </dgm:prSet>
      <dgm:spPr/>
    </dgm:pt>
    <dgm:pt modelId="{0069440F-D26D-4987-9408-F38D85ABDD07}" type="pres">
      <dgm:prSet presAssocID="{7308FBD4-D713-4A17-991C-249E37CA01F7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4F6C5BDE-92B0-4316-A2B9-C6CB4FBA285C}" type="pres">
      <dgm:prSet presAssocID="{ECD7ADEC-17EF-42DB-9751-5704D85047B2}" presName="sibTrans" presStyleCnt="0"/>
      <dgm:spPr/>
    </dgm:pt>
    <dgm:pt modelId="{6FE64ED6-2F85-4787-A0D6-0CE488CCC54F}" type="pres">
      <dgm:prSet presAssocID="{F5D3B88E-9C26-4BB2-9CAC-47C472533949}" presName="compositeNode" presStyleCnt="0">
        <dgm:presLayoutVars>
          <dgm:bulletEnabled val="1"/>
        </dgm:presLayoutVars>
      </dgm:prSet>
      <dgm:spPr/>
    </dgm:pt>
    <dgm:pt modelId="{8231E22B-85A9-4C3C-9B6B-A30BE072F420}" type="pres">
      <dgm:prSet presAssocID="{F5D3B88E-9C26-4BB2-9CAC-47C472533949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F80142EE-7572-49BD-A78A-2B6A15A181AD}" type="pres">
      <dgm:prSet presAssocID="{F5D3B88E-9C26-4BB2-9CAC-47C472533949}" presName="childNode" presStyleLbl="node1" presStyleIdx="2" presStyleCnt="3">
        <dgm:presLayoutVars>
          <dgm:bulletEnabled val="1"/>
        </dgm:presLayoutVars>
      </dgm:prSet>
      <dgm:spPr/>
    </dgm:pt>
    <dgm:pt modelId="{00D0C60D-22AC-451E-A3B0-9B6A836C7503}" type="pres">
      <dgm:prSet presAssocID="{F5D3B88E-9C26-4BB2-9CAC-47C472533949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9FDCD72E-0E01-4385-BC9B-76185D1690C4}" srcId="{6A1CA578-B99F-4871-83F0-0AE0B89045B1}" destId="{141B7DAA-6139-432C-ABE6-93007F41BCBE}" srcOrd="0" destOrd="0" parTransId="{ABF03C14-BBE1-40DA-B0C7-CB196D8A6B6D}" sibTransId="{B0C606BA-C616-4D1B-8DF1-36BE318DC17E}"/>
    <dgm:cxn modelId="{8BB2FD38-C413-4818-A2C7-3DB80C7F541D}" srcId="{7308FBD4-D713-4A17-991C-249E37CA01F7}" destId="{DB43222F-9E1D-4B7A-9FFE-E401D9110536}" srcOrd="0" destOrd="0" parTransId="{F397685A-0A0D-424A-9099-867C291EFDA3}" sibTransId="{ACEC6891-1861-402A-8485-C05E4344C0E3}"/>
    <dgm:cxn modelId="{F7457240-99FD-4995-86F1-7A748FDD656B}" srcId="{970B40C2-FF8F-452D-9DC1-91661DDEE3AD}" destId="{F5D3B88E-9C26-4BB2-9CAC-47C472533949}" srcOrd="2" destOrd="0" parTransId="{CE188827-C1E7-43CD-AE2C-0FA8F41A26D9}" sibTransId="{EA07785D-3D76-41FB-97C2-53064CC4CFD0}"/>
    <dgm:cxn modelId="{0C83FA65-4C0F-4BA2-B81C-2E13827A6816}" type="presOf" srcId="{141B7DAA-6139-432C-ABE6-93007F41BCBE}" destId="{1E4401C3-5D58-42DD-8457-3DF5102B8C29}" srcOrd="0" destOrd="0" presId="urn:microsoft.com/office/officeart/2005/8/layout/hList2"/>
    <dgm:cxn modelId="{33662446-B46F-4B5A-83D6-CE3DC918D5B3}" type="presOf" srcId="{970B40C2-FF8F-452D-9DC1-91661DDEE3AD}" destId="{C20904E9-261B-46ED-8006-CD9DF74EE388}" srcOrd="0" destOrd="0" presId="urn:microsoft.com/office/officeart/2005/8/layout/hList2"/>
    <dgm:cxn modelId="{9F0E0C77-7B81-4BF7-A5E2-4133684D99B3}" type="presOf" srcId="{F5D3B88E-9C26-4BB2-9CAC-47C472533949}" destId="{00D0C60D-22AC-451E-A3B0-9B6A836C7503}" srcOrd="0" destOrd="0" presId="urn:microsoft.com/office/officeart/2005/8/layout/hList2"/>
    <dgm:cxn modelId="{77D0728E-AEC7-48AC-8ECF-43E6FDF4D9DC}" srcId="{970B40C2-FF8F-452D-9DC1-91661DDEE3AD}" destId="{7308FBD4-D713-4A17-991C-249E37CA01F7}" srcOrd="1" destOrd="0" parTransId="{F09BB992-B5BE-4379-AFAF-99C55DF62AC0}" sibTransId="{ECD7ADEC-17EF-42DB-9751-5704D85047B2}"/>
    <dgm:cxn modelId="{35899490-34E3-4C3F-A500-06E7BAFB9278}" type="presOf" srcId="{7308FBD4-D713-4A17-991C-249E37CA01F7}" destId="{0069440F-D26D-4987-9408-F38D85ABDD07}" srcOrd="0" destOrd="0" presId="urn:microsoft.com/office/officeart/2005/8/layout/hList2"/>
    <dgm:cxn modelId="{A734EA9F-12CE-4840-9B6A-ABE238C4962C}" type="presOf" srcId="{DB43222F-9E1D-4B7A-9FFE-E401D9110536}" destId="{D5D69854-5F5C-4D3A-A580-7B4F3D4D53FE}" srcOrd="0" destOrd="0" presId="urn:microsoft.com/office/officeart/2005/8/layout/hList2"/>
    <dgm:cxn modelId="{43E1FEA5-D88C-4262-97AD-C9D0B181B263}" type="presOf" srcId="{B4098110-E3E3-4777-B124-544DC064E100}" destId="{F80142EE-7572-49BD-A78A-2B6A15A181AD}" srcOrd="0" destOrd="0" presId="urn:microsoft.com/office/officeart/2005/8/layout/hList2"/>
    <dgm:cxn modelId="{870BC5AB-7C1D-4E77-9A71-CEEBB3085590}" type="presOf" srcId="{6A1CA578-B99F-4871-83F0-0AE0B89045B1}" destId="{9D2B07DA-01C3-4BF2-9A21-EABB899A59CE}" srcOrd="0" destOrd="0" presId="urn:microsoft.com/office/officeart/2005/8/layout/hList2"/>
    <dgm:cxn modelId="{2ED65EC6-D39A-4171-80EE-1413F5629894}" srcId="{970B40C2-FF8F-452D-9DC1-91661DDEE3AD}" destId="{6A1CA578-B99F-4871-83F0-0AE0B89045B1}" srcOrd="0" destOrd="0" parTransId="{55D33D57-3E54-40F6-8386-2C77BC123461}" sibTransId="{AF3C6C0E-DC9F-4FD6-B28C-9586CAE8EE46}"/>
    <dgm:cxn modelId="{A6B132DE-B14C-45A9-A470-20C062FD57D5}" srcId="{F5D3B88E-9C26-4BB2-9CAC-47C472533949}" destId="{B4098110-E3E3-4777-B124-544DC064E100}" srcOrd="0" destOrd="0" parTransId="{D0A473E4-87E8-4ECD-805A-9896405A326C}" sibTransId="{CED2D7FF-B043-472F-BAEF-4F41CC2E8A63}"/>
    <dgm:cxn modelId="{57E60A19-61C5-4DD9-A23F-02CDDDF810FD}" type="presParOf" srcId="{C20904E9-261B-46ED-8006-CD9DF74EE388}" destId="{9D18A35D-5CBB-4D9F-B615-0CF5E490AEB4}" srcOrd="0" destOrd="0" presId="urn:microsoft.com/office/officeart/2005/8/layout/hList2"/>
    <dgm:cxn modelId="{0E494CF9-F93B-4509-BF2D-034CF5B9CEDC}" type="presParOf" srcId="{9D18A35D-5CBB-4D9F-B615-0CF5E490AEB4}" destId="{23D0F181-E2D6-473E-856D-7704CEF867E9}" srcOrd="0" destOrd="0" presId="urn:microsoft.com/office/officeart/2005/8/layout/hList2"/>
    <dgm:cxn modelId="{B0A215AC-C532-44F4-B9AD-4AFD61B4393A}" type="presParOf" srcId="{9D18A35D-5CBB-4D9F-B615-0CF5E490AEB4}" destId="{1E4401C3-5D58-42DD-8457-3DF5102B8C29}" srcOrd="1" destOrd="0" presId="urn:microsoft.com/office/officeart/2005/8/layout/hList2"/>
    <dgm:cxn modelId="{15AF83C8-D487-490A-B000-5897BA97C12E}" type="presParOf" srcId="{9D18A35D-5CBB-4D9F-B615-0CF5E490AEB4}" destId="{9D2B07DA-01C3-4BF2-9A21-EABB899A59CE}" srcOrd="2" destOrd="0" presId="urn:microsoft.com/office/officeart/2005/8/layout/hList2"/>
    <dgm:cxn modelId="{7E0CD01C-96C1-46E6-A65C-02894CDEFE2A}" type="presParOf" srcId="{C20904E9-261B-46ED-8006-CD9DF74EE388}" destId="{69592A50-5024-49DE-ABF4-75F43C180277}" srcOrd="1" destOrd="0" presId="urn:microsoft.com/office/officeart/2005/8/layout/hList2"/>
    <dgm:cxn modelId="{40F70BE6-A7C8-4395-8B28-FFA3A34DDC54}" type="presParOf" srcId="{C20904E9-261B-46ED-8006-CD9DF74EE388}" destId="{5BD6F40F-A9EE-4F12-AC80-CE7145E2E7B0}" srcOrd="2" destOrd="0" presId="urn:microsoft.com/office/officeart/2005/8/layout/hList2"/>
    <dgm:cxn modelId="{4B645123-DE7F-4C45-9C55-85B8E30647B0}" type="presParOf" srcId="{5BD6F40F-A9EE-4F12-AC80-CE7145E2E7B0}" destId="{57C40B43-04D4-48EB-B408-79238F8F3BBC}" srcOrd="0" destOrd="0" presId="urn:microsoft.com/office/officeart/2005/8/layout/hList2"/>
    <dgm:cxn modelId="{5B479A75-806D-42CB-96E7-616440B0009D}" type="presParOf" srcId="{5BD6F40F-A9EE-4F12-AC80-CE7145E2E7B0}" destId="{D5D69854-5F5C-4D3A-A580-7B4F3D4D53FE}" srcOrd="1" destOrd="0" presId="urn:microsoft.com/office/officeart/2005/8/layout/hList2"/>
    <dgm:cxn modelId="{D610AB83-2DA7-49E2-8BE0-73E50DDCDCE1}" type="presParOf" srcId="{5BD6F40F-A9EE-4F12-AC80-CE7145E2E7B0}" destId="{0069440F-D26D-4987-9408-F38D85ABDD07}" srcOrd="2" destOrd="0" presId="urn:microsoft.com/office/officeart/2005/8/layout/hList2"/>
    <dgm:cxn modelId="{8A567AD9-2E13-4F99-B5A3-FF1C56FC2BB7}" type="presParOf" srcId="{C20904E9-261B-46ED-8006-CD9DF74EE388}" destId="{4F6C5BDE-92B0-4316-A2B9-C6CB4FBA285C}" srcOrd="3" destOrd="0" presId="urn:microsoft.com/office/officeart/2005/8/layout/hList2"/>
    <dgm:cxn modelId="{CEC04958-076A-4B6D-BA9E-D0A104F7B313}" type="presParOf" srcId="{C20904E9-261B-46ED-8006-CD9DF74EE388}" destId="{6FE64ED6-2F85-4787-A0D6-0CE488CCC54F}" srcOrd="4" destOrd="0" presId="urn:microsoft.com/office/officeart/2005/8/layout/hList2"/>
    <dgm:cxn modelId="{261202D7-27E4-431B-B729-D40FBFB412F0}" type="presParOf" srcId="{6FE64ED6-2F85-4787-A0D6-0CE488CCC54F}" destId="{8231E22B-85A9-4C3C-9B6B-A30BE072F420}" srcOrd="0" destOrd="0" presId="urn:microsoft.com/office/officeart/2005/8/layout/hList2"/>
    <dgm:cxn modelId="{71829C75-5927-420C-BA90-EE0B2D283B23}" type="presParOf" srcId="{6FE64ED6-2F85-4787-A0D6-0CE488CCC54F}" destId="{F80142EE-7572-49BD-A78A-2B6A15A181AD}" srcOrd="1" destOrd="0" presId="urn:microsoft.com/office/officeart/2005/8/layout/hList2"/>
    <dgm:cxn modelId="{2839F3CB-2767-46DD-A045-6E0E94490E24}" type="presParOf" srcId="{6FE64ED6-2F85-4787-A0D6-0CE488CCC54F}" destId="{00D0C60D-22AC-451E-A3B0-9B6A836C750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B07DA-01C3-4BF2-9A21-EABB899A59CE}">
      <dsp:nvSpPr>
        <dsp:cNvPr id="0" name=""/>
        <dsp:cNvSpPr/>
      </dsp:nvSpPr>
      <dsp:spPr>
        <a:xfrm rot="5400000" flipH="1">
          <a:off x="-567398" y="1428737"/>
          <a:ext cx="1677848" cy="436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5038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100" kern="1200" dirty="0"/>
        </a:p>
      </dsp:txBody>
      <dsp:txXfrm>
        <a:off x="-567398" y="1428737"/>
        <a:ext cx="1677848" cy="436577"/>
      </dsp:txXfrm>
    </dsp:sp>
    <dsp:sp modelId="{1E4401C3-5D58-42DD-8457-3DF5102B8C29}">
      <dsp:nvSpPr>
        <dsp:cNvPr id="0" name=""/>
        <dsp:cNvSpPr/>
      </dsp:nvSpPr>
      <dsp:spPr>
        <a:xfrm>
          <a:off x="489815" y="587096"/>
          <a:ext cx="2174621" cy="21198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385038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kern="1200" dirty="0"/>
            <a:t>fattori genetici in particolare </a:t>
          </a:r>
          <a:r>
            <a:rPr lang="it-IT" sz="1300" kern="1200" dirty="0" err="1"/>
            <a:t>un’allele</a:t>
          </a:r>
          <a:r>
            <a:rPr lang="it-IT" sz="1300" kern="1200" dirty="0"/>
            <a:t> D, molto presente nelle persone giamaicane, che fornisce una migliore capacità del cuore di pompare sangue e portare ossigeno ai muscoli</a:t>
          </a:r>
        </a:p>
      </dsp:txBody>
      <dsp:txXfrm>
        <a:off x="489815" y="587096"/>
        <a:ext cx="2174621" cy="2119860"/>
      </dsp:txXfrm>
    </dsp:sp>
    <dsp:sp modelId="{23D0F181-E2D6-473E-856D-7704CEF867E9}">
      <dsp:nvSpPr>
        <dsp:cNvPr id="0" name=""/>
        <dsp:cNvSpPr/>
      </dsp:nvSpPr>
      <dsp:spPr>
        <a:xfrm>
          <a:off x="53237" y="10813"/>
          <a:ext cx="873155" cy="8731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9440F-D26D-4987-9408-F38D85ABDD07}">
      <dsp:nvSpPr>
        <dsp:cNvPr id="0" name=""/>
        <dsp:cNvSpPr/>
      </dsp:nvSpPr>
      <dsp:spPr>
        <a:xfrm rot="16200000">
          <a:off x="2411311" y="1428737"/>
          <a:ext cx="2119860" cy="436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5038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100" kern="1200"/>
        </a:p>
      </dsp:txBody>
      <dsp:txXfrm>
        <a:off x="2411311" y="1428737"/>
        <a:ext cx="2119860" cy="436577"/>
      </dsp:txXfrm>
    </dsp:sp>
    <dsp:sp modelId="{D5D69854-5F5C-4D3A-A580-7B4F3D4D53FE}">
      <dsp:nvSpPr>
        <dsp:cNvPr id="0" name=""/>
        <dsp:cNvSpPr/>
      </dsp:nvSpPr>
      <dsp:spPr>
        <a:xfrm>
          <a:off x="3689530" y="587096"/>
          <a:ext cx="2174621" cy="21198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385038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kern="1200" dirty="0"/>
            <a:t>Deportazione</a:t>
          </a:r>
          <a:r>
            <a:rPr lang="it-IT" sz="1300" kern="1200" baseline="0" dirty="0"/>
            <a:t> di schiavi africani in Giamaica i più resistenti sopravvivevano e hanno trasmesso ai posteri capacità fisiche più resistenti e migliori. </a:t>
          </a:r>
          <a:endParaRPr lang="it-IT" sz="1300" kern="1200" dirty="0"/>
        </a:p>
      </dsp:txBody>
      <dsp:txXfrm>
        <a:off x="3689530" y="587096"/>
        <a:ext cx="2174621" cy="2119860"/>
      </dsp:txXfrm>
    </dsp:sp>
    <dsp:sp modelId="{57C40B43-04D4-48EB-B408-79238F8F3BBC}">
      <dsp:nvSpPr>
        <dsp:cNvPr id="0" name=""/>
        <dsp:cNvSpPr/>
      </dsp:nvSpPr>
      <dsp:spPr>
        <a:xfrm>
          <a:off x="3252952" y="10813"/>
          <a:ext cx="873155" cy="87315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0C60D-22AC-451E-A3B0-9B6A836C7503}">
      <dsp:nvSpPr>
        <dsp:cNvPr id="0" name=""/>
        <dsp:cNvSpPr/>
      </dsp:nvSpPr>
      <dsp:spPr>
        <a:xfrm rot="16200000">
          <a:off x="5611027" y="1428737"/>
          <a:ext cx="2119860" cy="436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5038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100" kern="1200"/>
        </a:p>
      </dsp:txBody>
      <dsp:txXfrm>
        <a:off x="5611027" y="1428737"/>
        <a:ext cx="2119860" cy="436577"/>
      </dsp:txXfrm>
    </dsp:sp>
    <dsp:sp modelId="{F80142EE-7572-49BD-A78A-2B6A15A181AD}">
      <dsp:nvSpPr>
        <dsp:cNvPr id="0" name=""/>
        <dsp:cNvSpPr/>
      </dsp:nvSpPr>
      <dsp:spPr>
        <a:xfrm>
          <a:off x="6889246" y="587096"/>
          <a:ext cx="2174621" cy="21198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385038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300" kern="1200" dirty="0"/>
            <a:t>un’alimentazione particolare, a base di banane verdi e patate dolci. </a:t>
          </a:r>
        </a:p>
      </dsp:txBody>
      <dsp:txXfrm>
        <a:off x="6889246" y="587096"/>
        <a:ext cx="2174621" cy="2119860"/>
      </dsp:txXfrm>
    </dsp:sp>
    <dsp:sp modelId="{8231E22B-85A9-4C3C-9B6B-A30BE072F420}">
      <dsp:nvSpPr>
        <dsp:cNvPr id="0" name=""/>
        <dsp:cNvSpPr/>
      </dsp:nvSpPr>
      <dsp:spPr>
        <a:xfrm>
          <a:off x="6452668" y="10813"/>
          <a:ext cx="873155" cy="8731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67A4FC-E053-4C87-8DA8-8D161C576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682359F-1E18-47FC-95A0-D215BF3F0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934CD7-CB98-4D2B-AF24-0B5445664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0CA6-2F89-4457-8958-399FBF86C8B5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FC216E-40D6-4BC7-9193-811CAC6A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0A0A26-F3A0-49BB-827E-3408F5D60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35FC-0294-4326-9D80-32E3A40AE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76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F0EE93-0CC9-4ED2-A9AB-F80B0B512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B88A3AA-6140-4D19-837C-FF821087F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D64D98-53B5-4BD3-B8EB-D7A342BC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0CA6-2F89-4457-8958-399FBF86C8B5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53B3A9-0DF2-4BCF-B3AB-CBA325773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1943F5-87EE-4BBD-B57E-8CB23A5E1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35FC-0294-4326-9D80-32E3A40AE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133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AB13B7D-07A3-4C85-BF2A-0F33649695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83AFE30-5E79-4942-A03C-30BF66A0D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A60077-8321-42AD-98AC-008D5D9CE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0CA6-2F89-4457-8958-399FBF86C8B5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228E29-6A43-4887-A9C2-6DDFE2EC8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E4B88B-5F70-479E-9B20-3485ED2A3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35FC-0294-4326-9D80-32E3A40AE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13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C764D1-8AB5-4FD0-BDA4-FB0909F5B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283C9A-0ABC-4BAB-8071-19508AB62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DDCD96-AEC7-4F59-B805-3D9D5EB1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0CA6-2F89-4457-8958-399FBF86C8B5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05D145-4E92-4F77-A6FD-4EEBA805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B04632-CAFC-4663-8B35-FCD67C1C8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35FC-0294-4326-9D80-32E3A40AE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643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16CDDA-F35A-4E33-A8C0-5BF6E435B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49CD9C-AEDA-40FA-9B9C-B34327CE3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A0F5FA-212C-4B04-926A-CD11D999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0CA6-2F89-4457-8958-399FBF86C8B5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9A6E7F-9041-4199-A315-8F7C779B1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15185D-4E4D-4A0C-9A24-F66C68B05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35FC-0294-4326-9D80-32E3A40AE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768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643EBE-5947-467A-8D77-5954B46FF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CAC24D-9570-4800-AD27-60490FA0E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FE00D92-36FA-43F7-9155-B4F8EEFEC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A4D7F0-5C20-45DC-94E5-95F4BAC89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0CA6-2F89-4457-8958-399FBF86C8B5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25548A8-028C-42FE-8D2B-43AD925F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6BED5F8-4E36-48D4-9EB5-58624EC9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35FC-0294-4326-9D80-32E3A40AE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633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1DEE68-B44C-4C09-8377-1464063C8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5CB6248-E475-47FA-BBC3-967DCE22B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A583CF-DA94-4486-9D0D-73FD7E0A1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B9F6BB3-7973-4B2A-A4F1-0004EA6955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66A92EB-5BDA-488A-B4DC-E966BB4CD1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CAD6C7F-8F3D-4094-B3A2-5E345B626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0CA6-2F89-4457-8958-399FBF86C8B5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CD5A291-9A5C-4E3A-AC86-BAA5E6962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6183748-4BB7-44C3-A6BC-E4BE807F0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35FC-0294-4326-9D80-32E3A40AE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840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455FB0-B3CA-4795-AA38-65E9BA3A5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CA06137-442C-449D-A423-5D93C7D69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0CA6-2F89-4457-8958-399FBF86C8B5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DFCF19C-AD59-4F61-85AE-BFF90D518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B706463-B203-465E-8779-2D97DB1E5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35FC-0294-4326-9D80-32E3A40AE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20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5CBF623-93C0-4EB3-90BC-6D7519B4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0CA6-2F89-4457-8958-399FBF86C8B5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F4EA84E-E590-4A08-A0DF-54F8256AF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D154048-EE6B-465E-BAEB-713D06706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35FC-0294-4326-9D80-32E3A40AE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66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4D103E-497B-47C4-B286-4894D87F8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CA5CAC-26ED-4E68-84D8-6B7AA4807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FAE1E82-371D-4ACF-837A-BE7F3F2C8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9AD483C-2AF2-4285-A261-03F7DAE4A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0CA6-2F89-4457-8958-399FBF86C8B5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B1E71ED-0166-47B2-A6B3-8D487BEA1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C9D779D-5A8C-4D67-99BD-21AA2913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35FC-0294-4326-9D80-32E3A40AE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572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ABE105-84F6-4301-A878-2B2F35FD2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19E7690-42F4-4152-8BC9-1C47A19C5D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0487C7D-6E29-4BA5-AEFD-BA6CA3303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E78EE2-C8BF-442C-9FBD-BC3D5C705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0CA6-2F89-4457-8958-399FBF86C8B5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D50D574-C275-4286-9F3E-19C91D5D7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9F435AE-74E2-4E91-B233-2FBB0D4FF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35FC-0294-4326-9D80-32E3A40AE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74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8844BA0-FC4F-4EA6-A144-225A76E5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06D690-0D65-438C-8B18-B0793C682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760616-9673-45CA-9C74-845BA3189F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F0CA6-2F89-4457-8958-399FBF86C8B5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2EABBB-E9FD-45A6-B484-9DA92618C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E7ABC4-46FE-4F3F-AEE5-41713F1BC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C35FC-0294-4326-9D80-32E3A40AE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68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r_xjt87B40?feature=oembed" TargetMode="Externa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usainbolt/" TargetMode="External"/><Relationship Id="rId2" Type="http://schemas.openxmlformats.org/officeDocument/2006/relationships/hyperlink" Target="http://usainbol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deo.gazzetta.it/atletica-nuovo-bolt-rudolph-ingram-7-anni-corre-100-metri-1348/ebc738a4-2f78-11e9-a749-a897ba5c8130" TargetMode="External"/><Relationship Id="rId4" Type="http://schemas.openxmlformats.org/officeDocument/2006/relationships/hyperlink" Target="https://demo.capitello.it/app/books/CPAC56_4267382A/html/44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b03jWW70kc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WSwH7NWLkQ?feature=oembed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uiJHJz4f5Q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94958D-970B-4071-A59B-6E04092BF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499" y="1105438"/>
            <a:ext cx="10837333" cy="23876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A1EC70F-5F00-48F1-ABEA-6FFB324902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Bolt si ritira: quanto ha guadagnato in carriera l'uomo più veloce ...">
            <a:extLst>
              <a:ext uri="{FF2B5EF4-FFF2-40B4-BE49-F238E27FC236}">
                <a16:creationId xmlns:a16="http://schemas.microsoft.com/office/drawing/2014/main" id="{EE549CB9-5962-439A-94EF-68AF61941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A1591B3-B198-4524-91BE-C24E713E6ADD}"/>
              </a:ext>
            </a:extLst>
          </p:cNvPr>
          <p:cNvSpPr/>
          <p:nvPr/>
        </p:nvSpPr>
        <p:spPr>
          <a:xfrm>
            <a:off x="3024032" y="228275"/>
            <a:ext cx="8956299" cy="175432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i="0" cap="none" spc="0" dirty="0">
                <a:ln/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Il fulmine (</a:t>
            </a:r>
            <a:r>
              <a:rPr lang="it-IT" sz="5400" b="1" i="0" cap="none" spc="0" dirty="0" err="1">
                <a:ln/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Lightning</a:t>
            </a:r>
            <a:r>
              <a:rPr lang="it-IT" sz="5400" b="1" i="0" cap="none" spc="0" dirty="0">
                <a:ln/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 Bolt) </a:t>
            </a:r>
          </a:p>
          <a:p>
            <a:pPr algn="ctr"/>
            <a:r>
              <a:rPr lang="it-IT" sz="5400" b="1" i="0" cap="none" spc="0" dirty="0">
                <a:ln/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Usain Bolt</a:t>
            </a:r>
            <a:endParaRPr lang="it-IT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9070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C01785-2971-4209-A57E-9814A1386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77" y="1764521"/>
            <a:ext cx="7661855" cy="4351338"/>
          </a:xfrm>
        </p:spPr>
        <p:txBody>
          <a:bodyPr>
            <a:normAutofit/>
          </a:bodyPr>
          <a:lstStyle/>
          <a:p>
            <a:r>
              <a:rPr lang="it-IT" dirty="0"/>
              <a:t>i 100 e 200 metri mantengono caratteristiche relativamente simili. </a:t>
            </a:r>
          </a:p>
          <a:p>
            <a:endParaRPr lang="it-IT" dirty="0"/>
          </a:p>
          <a:p>
            <a:r>
              <a:rPr lang="it-IT" dirty="0"/>
              <a:t>Fasi: </a:t>
            </a:r>
          </a:p>
          <a:p>
            <a:r>
              <a:rPr lang="it-IT" dirty="0"/>
              <a:t>partenza dai blocchi A</a:t>
            </a:r>
          </a:p>
          <a:p>
            <a:r>
              <a:rPr lang="it-IT" dirty="0"/>
              <a:t>Accelerazione B</a:t>
            </a:r>
          </a:p>
          <a:p>
            <a:r>
              <a:rPr lang="it-IT" dirty="0"/>
              <a:t> Raggiungimento della massima velocità C</a:t>
            </a:r>
          </a:p>
          <a:p>
            <a:r>
              <a:rPr lang="it-IT" dirty="0"/>
              <a:t>Mantenimento della velocità  C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BD603DF-3E85-4150-8FB3-5095919AE9C6}"/>
              </a:ext>
            </a:extLst>
          </p:cNvPr>
          <p:cNvSpPr/>
          <p:nvPr/>
        </p:nvSpPr>
        <p:spPr>
          <a:xfrm>
            <a:off x="1020356" y="451192"/>
            <a:ext cx="3222357" cy="92333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100-200 m</a:t>
            </a:r>
          </a:p>
        </p:txBody>
      </p:sp>
      <p:pic>
        <p:nvPicPr>
          <p:cNvPr id="8200" name="Picture 8" descr="La storia dei 100 metri piani - Il Post">
            <a:extLst>
              <a:ext uri="{FF2B5EF4-FFF2-40B4-BE49-F238E27FC236}">
                <a16:creationId xmlns:a16="http://schemas.microsoft.com/office/drawing/2014/main" id="{F7F90831-DA11-46A1-A595-19AABD794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829175"/>
            <a:ext cx="3810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Quanto si può ancora migliorare il record dei 100 metri? - Pagina ...">
            <a:extLst>
              <a:ext uri="{FF2B5EF4-FFF2-40B4-BE49-F238E27FC236}">
                <a16:creationId xmlns:a16="http://schemas.microsoft.com/office/drawing/2014/main" id="{9AF981DC-8C84-4FC8-BED6-E9E105A39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63507"/>
            <a:ext cx="3746679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osa sono i 200 metri piani : atletica">
            <a:extLst>
              <a:ext uri="{FF2B5EF4-FFF2-40B4-BE49-F238E27FC236}">
                <a16:creationId xmlns:a16="http://schemas.microsoft.com/office/drawing/2014/main" id="{7BE4E75B-1852-4432-A44C-7B036FBF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661" y="0"/>
            <a:ext cx="3746678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584634A4-679F-4232-991F-53AECCA00872}"/>
              </a:ext>
            </a:extLst>
          </p:cNvPr>
          <p:cNvSpPr/>
          <p:nvPr/>
        </p:nvSpPr>
        <p:spPr>
          <a:xfrm>
            <a:off x="11431358" y="197177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CFBE4F20-EC3C-4829-BE63-A4FB2F6B5F7E}"/>
              </a:ext>
            </a:extLst>
          </p:cNvPr>
          <p:cNvSpPr/>
          <p:nvPr/>
        </p:nvSpPr>
        <p:spPr>
          <a:xfrm>
            <a:off x="11485237" y="2607404"/>
            <a:ext cx="561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it-IT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A92655A5-B4BF-4ECE-89E5-6DC5FF4CD79A}"/>
              </a:ext>
            </a:extLst>
          </p:cNvPr>
          <p:cNvSpPr/>
          <p:nvPr/>
        </p:nvSpPr>
        <p:spPr>
          <a:xfrm>
            <a:off x="11489245" y="5065384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86975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D3B0A5-76F1-47C6-810B-114DC8D97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La partenza dai "blocchi" </a:t>
            </a:r>
          </a:p>
          <a:p>
            <a:r>
              <a:rPr lang="it-IT" dirty="0"/>
              <a:t>E’ obbligatorio avere quattro appoggi a terra </a:t>
            </a:r>
          </a:p>
          <a:p>
            <a:r>
              <a:rPr lang="it-IT" dirty="0"/>
              <a:t>La rapidità di reazione, cioè il tempo che intercorre dallo sparo dello starter all'inizio del movimento per la partenza, è uno degli elementi spesso determinanti ai fini del risultato. </a:t>
            </a:r>
          </a:p>
          <a:p>
            <a:r>
              <a:rPr lang="it-IT" dirty="0"/>
              <a:t>La regola sulle false partenze è stata più volte modificata e dal 2012 si sanziona una falsa partenza solo all'atleta che prima dello sparo dello starter stacca le mani dalla pista o i piedi dal blocco. </a:t>
            </a:r>
          </a:p>
          <a:p>
            <a:r>
              <a:rPr lang="it-IT" dirty="0"/>
              <a:t>L'azione di partenza termina con il primo passo che tecnicamente si definisce "uscita dal blocco". 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2688A51-0B5E-4EAC-AAC1-C6C3D6EF30CF}"/>
              </a:ext>
            </a:extLst>
          </p:cNvPr>
          <p:cNvSpPr/>
          <p:nvPr/>
        </p:nvSpPr>
        <p:spPr>
          <a:xfrm>
            <a:off x="838200" y="567102"/>
            <a:ext cx="5921494" cy="92333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Partenza dai blocchi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9285037-AF3C-4AB5-AE53-A34387BA4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850" y="629329"/>
            <a:ext cx="41719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48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2688A51-0B5E-4EAC-AAC1-C6C3D6EF30CF}"/>
              </a:ext>
            </a:extLst>
          </p:cNvPr>
          <p:cNvSpPr/>
          <p:nvPr/>
        </p:nvSpPr>
        <p:spPr>
          <a:xfrm>
            <a:off x="1718476" y="567102"/>
            <a:ext cx="4160947" cy="92333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dirty="0">
                <a:ln/>
                <a:solidFill>
                  <a:schemeClr val="accent4"/>
                </a:solidFill>
              </a:rPr>
              <a:t>Accelerazione</a:t>
            </a:r>
            <a:endParaRPr lang="it-IT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BE3F9F12-178A-49A2-94AB-5604EFC00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856" y="2506662"/>
            <a:ext cx="10168944" cy="3069890"/>
          </a:xfrm>
        </p:spPr>
        <p:txBody>
          <a:bodyPr>
            <a:normAutofit lnSpcReduction="10000"/>
          </a:bodyPr>
          <a:lstStyle/>
          <a:p>
            <a:r>
              <a:rPr lang="it-IT" dirty="0"/>
              <a:t>Dopo l'uscita dai blocchi l'azione di corsa prosegue con una progressiva accelerazione che si realizza aumentando sia la frequenza che l'ampiezza dei passi. Nei 100 metri l'atleta dopo 7-8 passi alza completamente il busto e continua ad accelerare fin verso i 55-65 metri di gara. </a:t>
            </a:r>
          </a:p>
          <a:p>
            <a:r>
              <a:rPr lang="it-IT" dirty="0"/>
              <a:t>I 200 metri hanno una fase di accelerazione più lenta (il fatto che la partenza avvenga in curva condiziona questa fase) e dunque la massima velocità viene raggiunta più tardi. </a:t>
            </a:r>
          </a:p>
          <a:p>
            <a:endParaRPr lang="it-IT" dirty="0"/>
          </a:p>
        </p:txBody>
      </p:sp>
      <p:pic>
        <p:nvPicPr>
          <p:cNvPr id="10242" name="Picture 2" descr="100 METRI - Le 3 FASI: PARTENZA - DRIVE - FASE FLY (Run Fast ...">
            <a:extLst>
              <a:ext uri="{FF2B5EF4-FFF2-40B4-BE49-F238E27FC236}">
                <a16:creationId xmlns:a16="http://schemas.microsoft.com/office/drawing/2014/main" id="{04AB72B3-2393-45EF-8E2F-F07903B95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290" y="228667"/>
            <a:ext cx="342926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267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2688A51-0B5E-4EAC-AAC1-C6C3D6EF30CF}"/>
              </a:ext>
            </a:extLst>
          </p:cNvPr>
          <p:cNvSpPr/>
          <p:nvPr/>
        </p:nvSpPr>
        <p:spPr>
          <a:xfrm>
            <a:off x="1293982" y="464071"/>
            <a:ext cx="8461484" cy="92333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Mantenimento della velocità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BE3F9F12-178A-49A2-94AB-5604EFC00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300470" cy="4098657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L’atleta deve mantenere la sua velocità raggiunto il più a lungo possibile.</a:t>
            </a:r>
          </a:p>
          <a:p>
            <a:r>
              <a:rPr lang="it-IT" dirty="0"/>
              <a:t>L'atleta che taglia per primo il traguardo (il tempo viene misurato quando il petto dell'atleta supera l'immaginario piano perpendicolare del punto di arrivo) è colui che è riuscito a mantenere la maggiore velocità. </a:t>
            </a:r>
          </a:p>
        </p:txBody>
      </p:sp>
      <p:pic>
        <p:nvPicPr>
          <p:cNvPr id="9220" name="Picture 4" descr="Rallentare per vincere? - Science Storming">
            <a:extLst>
              <a:ext uri="{FF2B5EF4-FFF2-40B4-BE49-F238E27FC236}">
                <a16:creationId xmlns:a16="http://schemas.microsoft.com/office/drawing/2014/main" id="{5B352D3F-A3E9-4BBE-885D-A0C9CB1B0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084" y="2174942"/>
            <a:ext cx="50673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66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 segreti di Usain Bolt: ecco perché è l'uomo più veloce - Focus.it">
            <a:extLst>
              <a:ext uri="{FF2B5EF4-FFF2-40B4-BE49-F238E27FC236}">
                <a16:creationId xmlns:a16="http://schemas.microsoft.com/office/drawing/2014/main" id="{88D83EB8-6B10-403E-B914-3E4C0D1D0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989" y="0"/>
            <a:ext cx="4748011" cy="25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12AFE1-512A-4E94-BA5A-049E15C7F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681" y="2506662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Usain Bolt è per me un atleta straordinario. Da sempre adoro l’atletica ma con questo protagonista ho veramente vissuto grazie alle sue imprese dei momenti magici e adrenalinici. Nell’atletica le gare più belle e che non puoi perderti sono i 100 e le staffette. Ogni volta che c’è un meeting o una gara internazionale, Mondiali e Olimpiadi mi segno subito sul calendario la finale dei 100. Ho guardato tutte le sue gare e ancora oggi le riguardo. </a:t>
            </a:r>
          </a:p>
          <a:p>
            <a:r>
              <a:rPr lang="it-IT" dirty="0"/>
              <a:t>Usain Bolt ha dimostrato che dalla povertà, da una semplice isola come la Jamaica, si può crescere e diventare un campione… suo padre però dice che Usain non voleva essere un campione come gli altri…e secondo me è vero perché ha dimostrato di essere anche un campione nel sociale: si è sempre interessato dei giovani giamaicani ed è molto attivo anche nel sostegno di manifestazioni per atleti speciali. </a:t>
            </a:r>
          </a:p>
          <a:p>
            <a:r>
              <a:rPr lang="it-IT" dirty="0"/>
              <a:t>Nella sua carriera ha subito molti infortuni ma non si è mai arreso, infatti una delle sue frasi celebri è: ‘Dove posso arrivare? Non lo so, ma ci provo sempre.’ E questo è sinonimo di chi non si da mai per vinto, di chi prova a superare ogni ostacolo. E’ questa la mentalità di un detentore di record mondiali: solo chi non si abbatte e riesce a superare ogni limite può essere un grande atleta ricordato per sempre da tutti i suoi eredi. Non credo sarà facile superare i suoi primati e non so se mai potremo rivedere una forza della natura come lui! 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7841D7A-6C29-4B6F-A066-BF64E132C5E2}"/>
              </a:ext>
            </a:extLst>
          </p:cNvPr>
          <p:cNvSpPr/>
          <p:nvPr/>
        </p:nvSpPr>
        <p:spPr>
          <a:xfrm>
            <a:off x="838200" y="455955"/>
            <a:ext cx="6361870" cy="92333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Commento personale</a:t>
            </a:r>
          </a:p>
        </p:txBody>
      </p:sp>
    </p:spTree>
    <p:extLst>
      <p:ext uri="{BB962C8B-B14F-4D97-AF65-F5344CB8AC3E}">
        <p14:creationId xmlns:p14="http://schemas.microsoft.com/office/powerpoint/2010/main" val="3281465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379F46EE-2DBA-44B2-A245-DCCB96DF7F17}"/>
              </a:ext>
            </a:extLst>
          </p:cNvPr>
          <p:cNvSpPr/>
          <p:nvPr/>
        </p:nvSpPr>
        <p:spPr>
          <a:xfrm>
            <a:off x="695643" y="383147"/>
            <a:ext cx="6565772" cy="92333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Usain Bolt Foundation</a:t>
            </a:r>
          </a:p>
        </p:txBody>
      </p:sp>
      <p:pic>
        <p:nvPicPr>
          <p:cNvPr id="1026" name="Picture 2" descr="usain-bolt">
            <a:extLst>
              <a:ext uri="{FF2B5EF4-FFF2-40B4-BE49-F238E27FC236}">
                <a16:creationId xmlns:a16="http://schemas.microsoft.com/office/drawing/2014/main" id="{E81E76F9-871C-4CF9-BC4F-D1751500A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" y="3603595"/>
            <a:ext cx="3524228" cy="325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100409E-5A5E-4FAE-A646-6D6A178D6468}"/>
              </a:ext>
            </a:extLst>
          </p:cNvPr>
          <p:cNvSpPr txBox="1"/>
          <p:nvPr/>
        </p:nvSpPr>
        <p:spPr>
          <a:xfrm>
            <a:off x="489398" y="1764406"/>
            <a:ext cx="7881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Questa fondazione è stata creata da Bolt nel e ha lo scopo di creare delle opportunità per i giovani, attraverso lo sviluppo culturale e l’educazione per promuovere un cambiamento positivo nel mondo. </a:t>
            </a:r>
          </a:p>
        </p:txBody>
      </p:sp>
      <p:pic>
        <p:nvPicPr>
          <p:cNvPr id="1028" name="Picture 4" descr="Usain Bolt Foundation refurbishes school ground and hands over computer equipment to schools in Trelawny">
            <a:extLst>
              <a:ext uri="{FF2B5EF4-FFF2-40B4-BE49-F238E27FC236}">
                <a16:creationId xmlns:a16="http://schemas.microsoft.com/office/drawing/2014/main" id="{B807A36A-318B-422A-8238-C59868D9F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354" y="3603594"/>
            <a:ext cx="4344183" cy="325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'equazione svela il segreto della velocità di Bolt - Corriere.it">
            <a:extLst>
              <a:ext uri="{FF2B5EF4-FFF2-40B4-BE49-F238E27FC236}">
                <a16:creationId xmlns:a16="http://schemas.microsoft.com/office/drawing/2014/main" id="{0AAA8345-BD34-4D5F-B0A7-DB77B6A65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90" y="3603593"/>
            <a:ext cx="4288663" cy="325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846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E26C8E0-6A31-4C31-8BCC-16ED714A52AA}"/>
              </a:ext>
            </a:extLst>
          </p:cNvPr>
          <p:cNvSpPr txBox="1"/>
          <p:nvPr/>
        </p:nvSpPr>
        <p:spPr>
          <a:xfrm>
            <a:off x="4816699" y="1858833"/>
            <a:ext cx="53962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Rudolph Ingram dalla Florida potrebbe essere il futuro erede di Usain Bolt. </a:t>
            </a:r>
          </a:p>
          <a:p>
            <a:r>
              <a:rPr lang="it-IT" dirty="0"/>
              <a:t>Ha solo 7 anni e corre velocissimo il suo primato sono 13’’48 nei 100 metri è il primato per gli under 8 negli Stati Uniti.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3CF8CD5-8DC1-4ED3-854B-3256E6651FD6}"/>
              </a:ext>
            </a:extLst>
          </p:cNvPr>
          <p:cNvSpPr/>
          <p:nvPr/>
        </p:nvSpPr>
        <p:spPr>
          <a:xfrm>
            <a:off x="1712696" y="571864"/>
            <a:ext cx="6205930" cy="92333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dirty="0">
                <a:ln/>
                <a:solidFill>
                  <a:schemeClr val="accent4"/>
                </a:solidFill>
              </a:rPr>
              <a:t>Futuro erede di BOLT</a:t>
            </a:r>
            <a:endParaRPr lang="it-IT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Elementi multimediali online 4" title="Atletica: il nuovo Bolt ￃﾨ Rudolph Ingram. A 7 anni corre i 100 metri in 13&quot;48">
            <a:hlinkClick r:id="" action="ppaction://media"/>
            <a:extLst>
              <a:ext uri="{FF2B5EF4-FFF2-40B4-BE49-F238E27FC236}">
                <a16:creationId xmlns:a16="http://schemas.microsoft.com/office/drawing/2014/main" id="{84D9D00D-AA3C-43A0-9558-5C5C8C4EFF7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0" y="3336161"/>
            <a:ext cx="6096000" cy="3429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C511B9A-BC9A-44AE-983D-033ADA8E1682}"/>
              </a:ext>
            </a:extLst>
          </p:cNvPr>
          <p:cNvSpPr txBox="1"/>
          <p:nvPr/>
        </p:nvSpPr>
        <p:spPr>
          <a:xfrm>
            <a:off x="1133341" y="4262907"/>
            <a:ext cx="3683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Chissà se il piccolo Rudolph ce la farà a battere il record di Bolt…??? </a:t>
            </a:r>
          </a:p>
          <a:p>
            <a:r>
              <a:rPr lang="it-IT" dirty="0"/>
              <a:t>Le basi direi che ci sono corre anche lui come un fulmine !!!</a:t>
            </a:r>
          </a:p>
        </p:txBody>
      </p:sp>
      <p:pic>
        <p:nvPicPr>
          <p:cNvPr id="2052" name="Picture 4" descr="Rudolph Ingram, il bimbo più veloce del mondo ha 7 anni: è il ...">
            <a:extLst>
              <a:ext uri="{FF2B5EF4-FFF2-40B4-BE49-F238E27FC236}">
                <a16:creationId xmlns:a16="http://schemas.microsoft.com/office/drawing/2014/main" id="{BE8B2B35-EEBA-4DC0-898F-8AB2F13BEA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53" y="1858833"/>
            <a:ext cx="3426384" cy="228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86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A07AAE-4E73-4AB9-96BB-F00DD625D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http://usainbolt.com/</a:t>
            </a:r>
            <a:r>
              <a:rPr lang="it-IT" dirty="0"/>
              <a:t>  sito personale dell’atleta</a:t>
            </a:r>
          </a:p>
          <a:p>
            <a:r>
              <a:rPr lang="it-IT" dirty="0">
                <a:hlinkClick r:id="rId3"/>
              </a:rPr>
              <a:t>https://www.facebook.com/usainbolt/</a:t>
            </a:r>
            <a:r>
              <a:rPr lang="it-IT" dirty="0"/>
              <a:t>  sito </a:t>
            </a:r>
            <a:r>
              <a:rPr lang="it-IT" dirty="0" err="1"/>
              <a:t>fb</a:t>
            </a:r>
            <a:endParaRPr lang="it-IT" dirty="0"/>
          </a:p>
          <a:p>
            <a:r>
              <a:rPr lang="it-IT" dirty="0"/>
              <a:t> </a:t>
            </a:r>
            <a:r>
              <a:rPr lang="it-IT" dirty="0">
                <a:hlinkClick r:id="rId4"/>
              </a:rPr>
              <a:t>https://demo.capitello.it/app/books/CPAC56_4267382A/html/442</a:t>
            </a:r>
            <a:r>
              <a:rPr lang="it-IT" dirty="0"/>
              <a:t> atletica le corse</a:t>
            </a:r>
          </a:p>
          <a:p>
            <a:r>
              <a:rPr lang="it-IT" dirty="0">
                <a:hlinkClick r:id="rId5"/>
              </a:rPr>
              <a:t>https://video.gazzetta.it/atletica-nuovo-bolt-rudolph-ingram-7-anni-corre-100-metri-1348/ebc738a4-2f78-11e9-a749-a897ba5c8130</a:t>
            </a:r>
            <a:endParaRPr lang="it-IT" dirty="0"/>
          </a:p>
          <a:p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93728FB-93F6-4D20-BAC9-0553BDBA220D}"/>
              </a:ext>
            </a:extLst>
          </p:cNvPr>
          <p:cNvSpPr/>
          <p:nvPr/>
        </p:nvSpPr>
        <p:spPr>
          <a:xfrm>
            <a:off x="1580281" y="430197"/>
            <a:ext cx="2916183" cy="92333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dirty="0">
                <a:ln/>
                <a:solidFill>
                  <a:schemeClr val="accent4"/>
                </a:solidFill>
              </a:rPr>
              <a:t>S</a:t>
            </a:r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itografia</a:t>
            </a:r>
          </a:p>
        </p:txBody>
      </p:sp>
    </p:spTree>
    <p:extLst>
      <p:ext uri="{BB962C8B-B14F-4D97-AF65-F5344CB8AC3E}">
        <p14:creationId xmlns:p14="http://schemas.microsoft.com/office/powerpoint/2010/main" val="3518792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eggia Bolt, re dei 100 - Lettera43">
            <a:extLst>
              <a:ext uri="{FF2B5EF4-FFF2-40B4-BE49-F238E27FC236}">
                <a16:creationId xmlns:a16="http://schemas.microsoft.com/office/drawing/2014/main" id="{9EFD9D97-A391-4736-8360-847EB028E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22" y="1"/>
            <a:ext cx="59982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248875-B47D-4E04-B78D-33B2802DD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339" y="1690688"/>
            <a:ext cx="4896061" cy="4594202"/>
          </a:xfrm>
        </p:spPr>
        <p:txBody>
          <a:bodyPr/>
          <a:lstStyle/>
          <a:p>
            <a:r>
              <a:rPr lang="it-IT" dirty="0"/>
              <a:t>Tre medaglie d’oro in tre discipline per tre edizioni consecutive delle Olimpiadi. Mai nessuno prima di lui, Usain Bolt detentore del record mondiale nei 100 per gli uomini a 9.58s, e 200 metri a 19.19s.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1BAAF05-8B4E-4E22-8028-D4D089FE23D0}"/>
              </a:ext>
            </a:extLst>
          </p:cNvPr>
          <p:cNvSpPr/>
          <p:nvPr/>
        </p:nvSpPr>
        <p:spPr>
          <a:xfrm>
            <a:off x="531112" y="430197"/>
            <a:ext cx="5014514" cy="92333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Chi è Usain Bolt?</a:t>
            </a:r>
          </a:p>
        </p:txBody>
      </p:sp>
    </p:spTree>
    <p:extLst>
      <p:ext uri="{BB962C8B-B14F-4D97-AF65-F5344CB8AC3E}">
        <p14:creationId xmlns:p14="http://schemas.microsoft.com/office/powerpoint/2010/main" val="1662175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379F46EE-2DBA-44B2-A245-DCCB96DF7F17}"/>
              </a:ext>
            </a:extLst>
          </p:cNvPr>
          <p:cNvSpPr/>
          <p:nvPr/>
        </p:nvSpPr>
        <p:spPr>
          <a:xfrm>
            <a:off x="1140296" y="497432"/>
            <a:ext cx="9390136" cy="92333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Come è cominciata la sua storia </a:t>
            </a:r>
          </a:p>
        </p:txBody>
      </p:sp>
      <p:pic>
        <p:nvPicPr>
          <p:cNvPr id="2" name="Elementi multimediali online 1" title="The Boy Who Learned to Fly | Usain Bolt">
            <a:hlinkClick r:id="" action="ppaction://media"/>
            <a:extLst>
              <a:ext uri="{FF2B5EF4-FFF2-40B4-BE49-F238E27FC236}">
                <a16:creationId xmlns:a16="http://schemas.microsoft.com/office/drawing/2014/main" id="{388A2527-114C-450D-81DE-2FB3D5A27D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2434" y="1725769"/>
            <a:ext cx="8615966" cy="453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6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9077677-7811-431E-B4CF-F493E52AF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49" y="3209776"/>
            <a:ext cx="5939947" cy="437271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379F46EE-2DBA-44B2-A245-DCCB96DF7F17}"/>
              </a:ext>
            </a:extLst>
          </p:cNvPr>
          <p:cNvSpPr/>
          <p:nvPr/>
        </p:nvSpPr>
        <p:spPr>
          <a:xfrm>
            <a:off x="221880" y="134624"/>
            <a:ext cx="5496185" cy="92333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Bolt e la Giamaica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CE5D9A3-66B5-48A1-A73C-43EBB70F1DBD}"/>
              </a:ext>
            </a:extLst>
          </p:cNvPr>
          <p:cNvSpPr txBox="1"/>
          <p:nvPr/>
        </p:nvSpPr>
        <p:spPr>
          <a:xfrm>
            <a:off x="6540385" y="4250114"/>
            <a:ext cx="55357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Lo sport è parte integrante della vita nazionale in Giamaica e ci sono atleti  di livello molto alto. </a:t>
            </a:r>
          </a:p>
          <a:p>
            <a:r>
              <a:rPr lang="it-IT" dirty="0"/>
              <a:t>Lo sport più popolare è il cricket, e Usain Bolt inizialmente cominciò a praticare questa disciplina.</a:t>
            </a:r>
          </a:p>
          <a:p>
            <a:r>
              <a:rPr lang="it-IT" dirty="0"/>
              <a:t>Ma anche l’atletica in Giamaica è praticata già in età molto giovane, nelle scuole.  C’è un programma di atletica molto rigoroso con competizioni e concorsi nazionali in particolare il VMBS Girls and Boys Campionati di atletica leggera. 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pic>
        <p:nvPicPr>
          <p:cNvPr id="5122" name="Picture 2" descr="Giamaica - Wikipedia">
            <a:extLst>
              <a:ext uri="{FF2B5EF4-FFF2-40B4-BE49-F238E27FC236}">
                <a16:creationId xmlns:a16="http://schemas.microsoft.com/office/drawing/2014/main" id="{A2AA2E2B-40A0-45FE-BB19-3B6600E1D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50" y="0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F2A2964-C74D-457A-9F3F-11489A96C3F9}"/>
              </a:ext>
            </a:extLst>
          </p:cNvPr>
          <p:cNvSpPr txBox="1"/>
          <p:nvPr/>
        </p:nvSpPr>
        <p:spPr>
          <a:xfrm>
            <a:off x="221880" y="1178451"/>
            <a:ext cx="8231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Usain Bolt nasce a </a:t>
            </a:r>
            <a:r>
              <a:rPr lang="it-IT" dirty="0" err="1"/>
              <a:t>Trelawny</a:t>
            </a:r>
            <a:r>
              <a:rPr lang="it-IT" dirty="0"/>
              <a:t> (Giamaica) il giorno 21 agosto 1986.</a:t>
            </a:r>
          </a:p>
          <a:p>
            <a:r>
              <a:rPr lang="it-IT" dirty="0"/>
              <a:t>La Giamaica è un’isola dei Caraibi fa parte dell’arcipelago delle Grandi Antille. Si trova a 150km da Cuba. E’ diventata uno stato indipendente ne 1962, il governo è una monarchia parlamentare. La capitale è Kingston, la città più grande </a:t>
            </a:r>
            <a:r>
              <a:rPr lang="it-IT" dirty="0" err="1"/>
              <a:t>sell’isola</a:t>
            </a:r>
            <a:r>
              <a:rPr lang="it-IT" dirty="0"/>
              <a:t>. </a:t>
            </a:r>
          </a:p>
          <a:p>
            <a:r>
              <a:rPr lang="it-IT" dirty="0"/>
              <a:t>Il clima in Jamaica è di tipo tropicale. Con poche differenze di temperatura nel corso dell’anni Infatti in Giamaica fa caldo tutto l’anno questa la rende una meta ideale per il turismo</a:t>
            </a:r>
          </a:p>
        </p:txBody>
      </p:sp>
      <p:pic>
        <p:nvPicPr>
          <p:cNvPr id="4098" name="Picture 2" descr="Foto Omega">
            <a:extLst>
              <a:ext uri="{FF2B5EF4-FFF2-40B4-BE49-F238E27FC236}">
                <a16:creationId xmlns:a16="http://schemas.microsoft.com/office/drawing/2014/main" id="{9BDA5ABE-C106-4639-885B-D8171B945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605" y="1514475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496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19A858-7ED9-4CE7-A264-019D1E208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64" y="3239364"/>
            <a:ext cx="10515600" cy="427552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Il successo dei velocisti giamaicani è stato spiegato in diversi modi: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B6BFDAA-1E46-403B-B34F-0F888AD2483D}"/>
              </a:ext>
            </a:extLst>
          </p:cNvPr>
          <p:cNvSpPr/>
          <p:nvPr/>
        </p:nvSpPr>
        <p:spPr>
          <a:xfrm>
            <a:off x="838200" y="219372"/>
            <a:ext cx="8712450" cy="92333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La Giamaica terra di velocisti?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6098C06-4D1D-4082-A3F0-ED1834E96B05}"/>
              </a:ext>
            </a:extLst>
          </p:cNvPr>
          <p:cNvSpPr txBox="1"/>
          <p:nvPr/>
        </p:nvSpPr>
        <p:spPr>
          <a:xfrm>
            <a:off x="1169894" y="1277471"/>
            <a:ext cx="9493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Usain Bolt, detentore del primato mondiale dei 100 e dei 200 metri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Arthur </a:t>
            </a:r>
            <a:r>
              <a:rPr lang="it-IT" dirty="0" err="1"/>
              <a:t>Wint</a:t>
            </a:r>
            <a:r>
              <a:rPr lang="it-IT" dirty="0"/>
              <a:t> - la prima medaglia d'oro olimpica giamaicana, nei 100 metri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Donald </a:t>
            </a:r>
            <a:r>
              <a:rPr lang="it-IT" dirty="0" err="1"/>
              <a:t>Quarrie</a:t>
            </a:r>
            <a:r>
              <a:rPr lang="it-IT" dirty="0"/>
              <a:t> - campione olimpico ed ex primatista mondiale 200 metri,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London, Shelly-Ann Fraser - l'attuale mondiale e olimpico 100m Champion 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George </a:t>
            </a:r>
            <a:r>
              <a:rPr lang="it-IT" dirty="0" err="1"/>
              <a:t>Rhoden</a:t>
            </a:r>
            <a:r>
              <a:rPr lang="it-IT" dirty="0"/>
              <a:t> - medaglia d'oro olimpica,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Asafa</a:t>
            </a:r>
            <a:r>
              <a:rPr lang="it-IT" dirty="0"/>
              <a:t> </a:t>
            </a:r>
            <a:r>
              <a:rPr lang="it-IT" dirty="0" err="1"/>
              <a:t>Powel</a:t>
            </a:r>
            <a:r>
              <a:rPr lang="it-IT" dirty="0"/>
              <a:t> medaglia d'oro olimpica, nonché ex mondo 100m detentore del record e medaglia d'oro olimpica</a:t>
            </a:r>
          </a:p>
        </p:txBody>
      </p:sp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B0765EDE-16BC-4400-B4C9-BDAE8BD70C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5838046"/>
              </p:ext>
            </p:extLst>
          </p:nvPr>
        </p:nvGraphicFramePr>
        <p:xfrm>
          <a:off x="1546412" y="3618636"/>
          <a:ext cx="9117105" cy="2717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616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379F46EE-2DBA-44B2-A245-DCCB96DF7F17}"/>
              </a:ext>
            </a:extLst>
          </p:cNvPr>
          <p:cNvSpPr/>
          <p:nvPr/>
        </p:nvSpPr>
        <p:spPr>
          <a:xfrm>
            <a:off x="726138" y="89551"/>
            <a:ext cx="10260107" cy="92333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dirty="0">
                <a:ln/>
                <a:solidFill>
                  <a:schemeClr val="accent4"/>
                </a:solidFill>
              </a:rPr>
              <a:t>Quando ha scoperto il suo talento?</a:t>
            </a:r>
            <a:endParaRPr lang="it-IT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4F96E77-22AE-49A0-B9C0-1764E1B01615}"/>
              </a:ext>
            </a:extLst>
          </p:cNvPr>
          <p:cNvSpPr/>
          <p:nvPr/>
        </p:nvSpPr>
        <p:spPr>
          <a:xfrm>
            <a:off x="860611" y="1070031"/>
            <a:ext cx="101256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In un’ intervista Usain Bolt dice di aver scoperto il suo talento all’età di 15 anni durante </a:t>
            </a:r>
            <a:r>
              <a:rPr lang="it-IT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Inter-</a:t>
            </a:r>
            <a:r>
              <a:rPr lang="it-IT" b="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Secondary</a:t>
            </a:r>
            <a:r>
              <a:rPr lang="it-IT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Schools Boys and Girls </a:t>
            </a:r>
            <a:r>
              <a:rPr lang="it-IT" b="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Championships</a:t>
            </a:r>
            <a:r>
              <a:rPr lang="it-IT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 </a:t>
            </a:r>
            <a:r>
              <a:rPr lang="it-IT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il campionato sportivo studentesco (noto come </a:t>
            </a:r>
            <a:r>
              <a:rPr lang="it-IT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Champs</a:t>
            </a:r>
            <a:r>
              <a:rPr lang="it-IT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) che si tiene ogni anno la settimana prima di Pasqua allo stadio centrale di Kingston, la capitale giamaicana. </a:t>
            </a:r>
          </a:p>
          <a:p>
            <a:r>
              <a:rPr lang="it-IT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Durante la manifestazione, moltissimi giovani provenienti da diversi paesi e città della Giamaica competono tra loro, facendo registrare dei tempi notevoli, che a volte si avvicinano molto ai record delle categorie superiori.</a:t>
            </a:r>
          </a:p>
          <a:p>
            <a:r>
              <a:rPr lang="it-IT" dirty="0">
                <a:solidFill>
                  <a:srgbClr val="000000"/>
                </a:solidFill>
                <a:latin typeface="Georgia" panose="02040502050405020303" pitchFamily="18" charset="0"/>
              </a:rPr>
              <a:t>Era il 2001 aveva 15 anni. Poi vola ai mondiali juniores nel 2002 con 20’’58 nei 200 metri.</a:t>
            </a:r>
          </a:p>
          <a:p>
            <a:endParaRPr lang="it-IT" dirty="0"/>
          </a:p>
        </p:txBody>
      </p:sp>
      <p:pic>
        <p:nvPicPr>
          <p:cNvPr id="3074" name="Picture 2" descr="Il goivanissimo Usain">
            <a:extLst>
              <a:ext uri="{FF2B5EF4-FFF2-40B4-BE49-F238E27FC236}">
                <a16:creationId xmlns:a16="http://schemas.microsoft.com/office/drawing/2014/main" id="{A753851F-0CBB-435A-9EDB-B712B4090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429000"/>
            <a:ext cx="59055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lementi multimediali online 2" title="Usain Bolt at age 17 | Before They Were Superstars">
            <a:hlinkClick r:id="" action="ppaction://media"/>
            <a:extLst>
              <a:ext uri="{FF2B5EF4-FFF2-40B4-BE49-F238E27FC236}">
                <a16:creationId xmlns:a16="http://schemas.microsoft.com/office/drawing/2014/main" id="{810DB0B3-4EC0-4DAA-ACD4-B0AE6377A4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6000" y="337185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8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a festa di SuperBolt: tre svedesi e poi la medaglia fotogallery ...">
            <a:extLst>
              <a:ext uri="{FF2B5EF4-FFF2-40B4-BE49-F238E27FC236}">
                <a16:creationId xmlns:a16="http://schemas.microsoft.com/office/drawing/2014/main" id="{34064E7A-D61A-43D1-9882-8B4408BB3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4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1DB5902-BFC5-41A9-9A45-066C976CFA47}"/>
              </a:ext>
            </a:extLst>
          </p:cNvPr>
          <p:cNvSpPr/>
          <p:nvPr/>
        </p:nvSpPr>
        <p:spPr>
          <a:xfrm>
            <a:off x="2890624" y="219372"/>
            <a:ext cx="4607608" cy="92333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Le sue imprese 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5C04CA0F-A5B8-4B56-8B2D-EC082506D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882" y="1493949"/>
            <a:ext cx="10915918" cy="4683014"/>
          </a:xfrm>
        </p:spPr>
        <p:txBody>
          <a:bodyPr>
            <a:normAutofit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2004 Giochi Olimpici di Atene ma subisce un infortunio </a:t>
            </a:r>
          </a:p>
          <a:p>
            <a:r>
              <a:rPr lang="it-IT" dirty="0">
                <a:solidFill>
                  <a:schemeClr val="bg1"/>
                </a:solidFill>
              </a:rPr>
              <a:t>2005 scende sotto i 20’’ nei 200 </a:t>
            </a:r>
          </a:p>
          <a:p>
            <a:r>
              <a:rPr lang="it-IT" dirty="0">
                <a:solidFill>
                  <a:schemeClr val="bg1"/>
                </a:solidFill>
              </a:rPr>
              <a:t>2008 a New York primato mondiale nei 100 con il tempo di  9’’32 </a:t>
            </a:r>
          </a:p>
          <a:p>
            <a:r>
              <a:rPr lang="it-IT" dirty="0">
                <a:solidFill>
                  <a:schemeClr val="bg1"/>
                </a:solidFill>
              </a:rPr>
              <a:t>2008 Olimpiadi di Pechino 4 medaglie Olimpiche:100-200-staffetta</a:t>
            </a:r>
          </a:p>
          <a:p>
            <a:r>
              <a:rPr lang="it-IT" dirty="0">
                <a:solidFill>
                  <a:schemeClr val="bg1"/>
                </a:solidFill>
              </a:rPr>
              <a:t>2009 Mondiali di Berlino oro nei 100 e 200 e record mondiale</a:t>
            </a:r>
          </a:p>
          <a:p>
            <a:r>
              <a:rPr lang="it-IT" dirty="0">
                <a:solidFill>
                  <a:schemeClr val="bg1"/>
                </a:solidFill>
              </a:rPr>
              <a:t>2012 Olimpiadi di Londra oro nei 100-200 e record nella staffetta</a:t>
            </a:r>
          </a:p>
          <a:p>
            <a:r>
              <a:rPr lang="it-IT" dirty="0">
                <a:solidFill>
                  <a:schemeClr val="bg1"/>
                </a:solidFill>
              </a:rPr>
              <a:t>2013-2015 varie vittorie ai Mondiali ha eguagliato le prestazioni di Carl Lewis</a:t>
            </a:r>
          </a:p>
          <a:p>
            <a:r>
              <a:rPr lang="it-IT" dirty="0">
                <a:solidFill>
                  <a:schemeClr val="bg1"/>
                </a:solidFill>
              </a:rPr>
              <a:t>2016 Olimpiadi di Rio unico atleta nella storia ad aver vinto per tre Olimpiadi consecutive il titolo nei 100-200-steffetta 4x100</a:t>
            </a:r>
          </a:p>
        </p:txBody>
      </p:sp>
    </p:spTree>
    <p:extLst>
      <p:ext uri="{BB962C8B-B14F-4D97-AF65-F5344CB8AC3E}">
        <p14:creationId xmlns:p14="http://schemas.microsoft.com/office/powerpoint/2010/main" val="2384593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A79763CC-D351-4ECF-BEC6-93603F5AABFA}"/>
              </a:ext>
            </a:extLst>
          </p:cNvPr>
          <p:cNvSpPr/>
          <p:nvPr/>
        </p:nvSpPr>
        <p:spPr>
          <a:xfrm>
            <a:off x="4001827" y="219372"/>
            <a:ext cx="2385205" cy="92333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Le gare </a:t>
            </a:r>
          </a:p>
        </p:txBody>
      </p:sp>
      <p:pic>
        <p:nvPicPr>
          <p:cNvPr id="10" name="Elementi multimediali online 9" title="Usain Bolt | ALL Olympic finals + Bonus round | Top Moments">
            <a:hlinkClick r:id="" action="ppaction://media"/>
            <a:extLst>
              <a:ext uri="{FF2B5EF4-FFF2-40B4-BE49-F238E27FC236}">
                <a16:creationId xmlns:a16="http://schemas.microsoft.com/office/drawing/2014/main" id="{F5994410-0926-41BD-8704-1428F4FC56A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10664" y="1799867"/>
            <a:ext cx="77358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9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DB0CAC-2306-4116-888F-81D982630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Le gare sono i 100-200-400 metri, staffette 4x100 e 4x400. Inoltre le corse ad ostacoli. </a:t>
            </a:r>
          </a:p>
          <a:p>
            <a:endParaRPr lang="it-IT" dirty="0"/>
          </a:p>
          <a:p>
            <a:r>
              <a:rPr lang="it-IT" dirty="0"/>
              <a:t>Sui 200 e sui 400 metri gli atleti vengono fatti partire su linee sfalsate per compensare le diverse lunghezze delle corsie. Dunque in quelle gare l'atleta si trova a correre in curva, azione assai diversa della corsa in rettilineo per il non trascurabile effetto determinato dalla forza centrifuga. </a:t>
            </a:r>
          </a:p>
          <a:p>
            <a:br>
              <a:rPr lang="it-IT" dirty="0"/>
            </a:br>
            <a:r>
              <a:rPr lang="it-IT" dirty="0"/>
              <a:t>In tutte le gare di velocità l'atleta è obbligato a partire dai blocchi di partenza e a mantenersi all'interno della corsia che gli è stata assegnata (pena la squalifica). 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2129E0A-5C1E-4821-8E56-995EFF39B41E}"/>
              </a:ext>
            </a:extLst>
          </p:cNvPr>
          <p:cNvSpPr/>
          <p:nvPr/>
        </p:nvSpPr>
        <p:spPr>
          <a:xfrm>
            <a:off x="585892" y="108392"/>
            <a:ext cx="11020216" cy="123110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L’atletica</a:t>
            </a:r>
          </a:p>
          <a:p>
            <a:pPr algn="ctr"/>
            <a:r>
              <a:rPr lang="it-IT" sz="2000" b="1" dirty="0">
                <a:ln/>
                <a:solidFill>
                  <a:schemeClr val="accent4"/>
                </a:solidFill>
              </a:rPr>
              <a:t>Le gare di velocità</a:t>
            </a:r>
            <a:r>
              <a:rPr lang="it-IT" sz="20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</a:p>
        </p:txBody>
      </p:sp>
      <p:sp>
        <p:nvSpPr>
          <p:cNvPr id="7" name="AutoShape 6" descr="Olimpiadi, come funziona&lt;br/&gt;il cronometraggio? - La Stampa ...">
            <a:extLst>
              <a:ext uri="{FF2B5EF4-FFF2-40B4-BE49-F238E27FC236}">
                <a16:creationId xmlns:a16="http://schemas.microsoft.com/office/drawing/2014/main" id="{A75AC5D0-5F29-48A6-A9D8-5B4486D465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30" name="Picture 10" descr="L'invenzione dei blocchi di partenza - Wired">
            <a:extLst>
              <a:ext uri="{FF2B5EF4-FFF2-40B4-BE49-F238E27FC236}">
                <a16:creationId xmlns:a16="http://schemas.microsoft.com/office/drawing/2014/main" id="{7B117356-4351-4C71-93CA-93D063110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55" y="4095482"/>
            <a:ext cx="5395175" cy="265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Taper: un esempio pratico nello sprint | ilCoach">
            <a:extLst>
              <a:ext uri="{FF2B5EF4-FFF2-40B4-BE49-F238E27FC236}">
                <a16:creationId xmlns:a16="http://schemas.microsoft.com/office/drawing/2014/main" id="{948A1B1D-10E6-4025-877D-7B9D792FC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55" y="1685925"/>
            <a:ext cx="5395175" cy="240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2142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1424</Words>
  <Application>Microsoft Office PowerPoint</Application>
  <PresentationFormat>Widescreen</PresentationFormat>
  <Paragraphs>82</Paragraphs>
  <Slides>17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Arial</vt:lpstr>
      <vt:lpstr>Calibri</vt:lpstr>
      <vt:lpstr>Calibri Light</vt:lpstr>
      <vt:lpstr>Georgia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Windows User</dc:creator>
  <cp:lastModifiedBy>Windows User</cp:lastModifiedBy>
  <cp:revision>21</cp:revision>
  <dcterms:created xsi:type="dcterms:W3CDTF">2020-04-23T11:09:09Z</dcterms:created>
  <dcterms:modified xsi:type="dcterms:W3CDTF">2020-04-23T15:33:49Z</dcterms:modified>
</cp:coreProperties>
</file>