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62" r:id="rId4"/>
    <p:sldId id="264" r:id="rId5"/>
    <p:sldId id="265" r:id="rId6"/>
    <p:sldId id="261" r:id="rId7"/>
    <p:sldId id="266" r:id="rId8"/>
    <p:sldId id="259" r:id="rId9"/>
    <p:sldId id="260" r:id="rId10"/>
    <p:sldId id="267"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16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pPr/>
              <a:t>29/05/19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014948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it-IT" smtClean="0"/>
              <a:t>Fare clic per modificare lo stile del titolo</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7F49D355-16BD-4E45-BD9A-5EA878CF7CBD}" type="datetimeFigureOut">
              <a:rPr lang="it-IT" smtClean="0"/>
              <a:pPr/>
              <a:t>29/05/19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17272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pPr/>
              <a:t>29/05/19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17938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pPr/>
              <a:t>29/05/19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30731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pPr/>
              <a:t>29/05/19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3640963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it-IT" smtClean="0"/>
              <a:t>Fare clic per modificare lo stile del titolo</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pPr/>
              <a:t>29/05/19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54364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it-IT" smtClean="0"/>
              <a:t>Fare clic per modificare lo stile del titolo</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it-IT" smtClean="0"/>
              <a:t>Fare clic per modificare stili del testo dello schema</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pPr/>
              <a:t>29/05/19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4200439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pPr/>
              <a:t>29/05/19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164720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pPr/>
              <a:t>29/05/19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93277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pPr/>
              <a:t>29/05/19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1005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pPr/>
              <a:t>29/05/19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56044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it-IT" smtClean="0"/>
              <a:t>Fare clic per modificare lo stile del titolo</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7F49D355-16BD-4E45-BD9A-5EA878CF7CBD}" type="datetimeFigureOut">
              <a:rPr lang="it-IT" smtClean="0"/>
              <a:pPr/>
              <a:t>29/05/19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27294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7F49D355-16BD-4E45-BD9A-5EA878CF7CBD}" type="datetimeFigureOut">
              <a:rPr lang="it-IT" smtClean="0"/>
              <a:pPr/>
              <a:t>29/05/19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3290157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7F49D355-16BD-4E45-BD9A-5EA878CF7CBD}" type="datetimeFigureOut">
              <a:rPr lang="it-IT" smtClean="0"/>
              <a:pPr/>
              <a:t>29/05/19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225796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9D355-16BD-4E45-BD9A-5EA878CF7CBD}" type="datetimeFigureOut">
              <a:rPr lang="it-IT" smtClean="0"/>
              <a:pPr/>
              <a:t>29/05/19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109144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pPr/>
              <a:t>29/05/19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214206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it-IT" smtClean="0"/>
              <a:t>Fare clic per modificare lo stile del titolo</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pPr/>
              <a:t>29/05/19</a:t>
            </a:fld>
            <a:endParaRPr lang="it-IT"/>
          </a:p>
        </p:txBody>
      </p:sp>
      <p:sp>
        <p:nvSpPr>
          <p:cNvPr id="6" name="Footer Placeholder 5"/>
          <p:cNvSpPr>
            <a:spLocks noGrp="1"/>
          </p:cNvSpPr>
          <p:nvPr>
            <p:ph type="ftr" sz="quarter" idx="11"/>
          </p:nvPr>
        </p:nvSpPr>
        <p:spPr>
          <a:xfrm>
            <a:off x="533400" y="6172200"/>
            <a:ext cx="5811724" cy="365125"/>
          </a:xfrm>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pPr/>
              <a:t>‹n.›</a:t>
            </a:fld>
            <a:endParaRPr lang="it-IT"/>
          </a:p>
        </p:txBody>
      </p:sp>
    </p:spTree>
    <p:extLst>
      <p:ext uri="{BB962C8B-B14F-4D97-AF65-F5344CB8AC3E}">
        <p14:creationId xmlns:p14="http://schemas.microsoft.com/office/powerpoint/2010/main" val="6526656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F49D355-16BD-4E45-BD9A-5EA878CF7CBD}" type="datetimeFigureOut">
              <a:rPr lang="it-IT" smtClean="0"/>
              <a:pPr/>
              <a:t>29/05/19</a:t>
            </a:fld>
            <a:endParaRPr lang="it-IT"/>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t-IT"/>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E7A41E1B-4F70-4964-A407-84C68BE8251C}" type="slidenum">
              <a:rPr lang="it-IT" smtClean="0"/>
              <a:pPr/>
              <a:t>‹n.›</a:t>
            </a:fld>
            <a:endParaRPr lang="it-IT"/>
          </a:p>
        </p:txBody>
      </p:sp>
    </p:spTree>
    <p:extLst>
      <p:ext uri="{BB962C8B-B14F-4D97-AF65-F5344CB8AC3E}">
        <p14:creationId xmlns:p14="http://schemas.microsoft.com/office/powerpoint/2010/main" val="30367475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644008" y="1416929"/>
            <a:ext cx="3744416" cy="1181993"/>
          </a:xfrm>
        </p:spPr>
        <p:txBody>
          <a:bodyPr>
            <a:normAutofit/>
          </a:bodyPr>
          <a:lstStyle/>
          <a:p>
            <a:r>
              <a:rPr lang="it-IT" sz="6000" b="1" dirty="0" smtClean="0"/>
              <a:t>Il Rugby</a:t>
            </a:r>
            <a:endParaRPr lang="it-IT" sz="6000" b="1" dirty="0"/>
          </a:p>
        </p:txBody>
      </p:sp>
      <p:pic>
        <p:nvPicPr>
          <p:cNvPr id="1026" name="Picture 2" descr="Risultati immagini per rugb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277" y="1387040"/>
            <a:ext cx="3270620" cy="1839725"/>
          </a:xfrm>
          <a:prstGeom prst="rect">
            <a:avLst/>
          </a:prstGeom>
          <a:noFill/>
          <a:extLst>
            <a:ext uri="{909E8E84-426E-40dd-AFC4-6F175D3DCCD1}">
              <a14:hiddenFill xmlns:a14="http://schemas.microsoft.com/office/drawing/2010/main">
                <a:solidFill>
                  <a:srgbClr val="FFFFFF"/>
                </a:solidFill>
              </a14:hiddenFill>
            </a:ext>
          </a:extLst>
        </p:spPr>
      </p:pic>
      <p:sp>
        <p:nvSpPr>
          <p:cNvPr id="4" name="Sottotitolo 3"/>
          <p:cNvSpPr>
            <a:spLocks noGrp="1"/>
          </p:cNvSpPr>
          <p:nvPr>
            <p:ph type="subTitle" idx="1"/>
          </p:nvPr>
        </p:nvSpPr>
        <p:spPr>
          <a:xfrm>
            <a:off x="1907704" y="7173416"/>
            <a:ext cx="4954250" cy="1913466"/>
          </a:xfrm>
        </p:spPr>
        <p:txBody>
          <a:bodyPr/>
          <a:lstStyle/>
          <a:p>
            <a:endParaRPr lang="it-IT" dirty="0"/>
          </a:p>
        </p:txBody>
      </p:sp>
      <p:sp>
        <p:nvSpPr>
          <p:cNvPr id="7" name="AutoShape 2" descr="Image result for foto rugb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4" descr="Image result for foto rugb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0" name="Picture 6" descr="Image result for foto rugb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3573016"/>
            <a:ext cx="4953755" cy="2786487"/>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piè di pagina 4"/>
          <p:cNvSpPr>
            <a:spLocks noGrp="1"/>
          </p:cNvSpPr>
          <p:nvPr>
            <p:ph type="ftr" sz="quarter" idx="11"/>
          </p:nvPr>
        </p:nvSpPr>
        <p:spPr>
          <a:xfrm>
            <a:off x="-1205" y="6524777"/>
            <a:ext cx="5149269" cy="333224"/>
          </a:xfrm>
        </p:spPr>
        <p:txBody>
          <a:bodyPr/>
          <a:lstStyle/>
          <a:p>
            <a:pPr algn="r"/>
            <a:r>
              <a:rPr lang="en-US" dirty="0" err="1" smtClean="0">
                <a:solidFill>
                  <a:schemeClr val="tx1"/>
                </a:solidFill>
              </a:rPr>
              <a:t>Dipartimento</a:t>
            </a:r>
            <a:r>
              <a:rPr lang="en-US" dirty="0" smtClean="0">
                <a:solidFill>
                  <a:schemeClr val="tx1"/>
                </a:solidFill>
              </a:rPr>
              <a:t> di </a:t>
            </a:r>
            <a:r>
              <a:rPr lang="en-US" dirty="0" err="1" smtClean="0">
                <a:solidFill>
                  <a:schemeClr val="tx1"/>
                </a:solidFill>
              </a:rPr>
              <a:t>Educazione</a:t>
            </a:r>
            <a:r>
              <a:rPr lang="en-US" dirty="0" smtClean="0">
                <a:solidFill>
                  <a:schemeClr val="tx1"/>
                </a:solidFill>
              </a:rPr>
              <a:t> </a:t>
            </a:r>
            <a:r>
              <a:rPr lang="en-US" dirty="0" err="1" smtClean="0">
                <a:solidFill>
                  <a:schemeClr val="tx1"/>
                </a:solidFill>
              </a:rPr>
              <a:t>Fisica</a:t>
            </a:r>
            <a:r>
              <a:rPr lang="en-US" dirty="0" smtClean="0">
                <a:solidFill>
                  <a:schemeClr val="tx1"/>
                </a:solidFill>
              </a:rPr>
              <a:t> - </a:t>
            </a:r>
            <a:r>
              <a:rPr lang="en-US" dirty="0" err="1" smtClean="0">
                <a:solidFill>
                  <a:schemeClr val="tx1"/>
                </a:solidFill>
              </a:rPr>
              <a:t>Scuola</a:t>
            </a:r>
            <a:r>
              <a:rPr lang="en-US" dirty="0" smtClean="0">
                <a:solidFill>
                  <a:schemeClr val="tx1"/>
                </a:solidFill>
              </a:rPr>
              <a:t> </a:t>
            </a:r>
            <a:r>
              <a:rPr lang="en-US" dirty="0" err="1" smtClean="0">
                <a:solidFill>
                  <a:srgbClr val="FFFFFF"/>
                </a:solidFill>
              </a:rPr>
              <a:t>Secondaria</a:t>
            </a:r>
            <a:r>
              <a:rPr lang="en-US" dirty="0" smtClean="0">
                <a:solidFill>
                  <a:srgbClr val="FFFFFF"/>
                </a:solidFill>
              </a:rPr>
              <a:t> 1° </a:t>
            </a:r>
            <a:r>
              <a:rPr lang="en-US" dirty="0" err="1" smtClean="0">
                <a:solidFill>
                  <a:srgbClr val="FFFFFF"/>
                </a:solidFill>
              </a:rPr>
              <a:t>Fiori</a:t>
            </a:r>
            <a:r>
              <a:rPr lang="en-US" dirty="0" smtClean="0">
                <a:solidFill>
                  <a:srgbClr val="FFFFFF"/>
                </a:solidFill>
              </a:rPr>
              <a:t> </a:t>
            </a:r>
            <a:r>
              <a:rPr lang="en-US" dirty="0" err="1" smtClean="0">
                <a:solidFill>
                  <a:srgbClr val="FFFFFF"/>
                </a:solidFill>
              </a:rPr>
              <a:t>Formigine</a:t>
            </a:r>
            <a:endParaRPr lang="en-US" dirty="0">
              <a:solidFill>
                <a:srgbClr val="FFFFFF"/>
              </a:solidFill>
            </a:endParaRPr>
          </a:p>
        </p:txBody>
      </p:sp>
    </p:spTree>
    <p:extLst>
      <p:ext uri="{BB962C8B-B14F-4D97-AF65-F5344CB8AC3E}">
        <p14:creationId xmlns:p14="http://schemas.microsoft.com/office/powerpoint/2010/main" val="28505703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3076" name="Picture 4" descr="Image result for MA PERCHE' VANNO ALL'INDIE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268760"/>
            <a:ext cx="2376264" cy="3497805"/>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a:xfrm>
            <a:off x="323528" y="0"/>
            <a:ext cx="7783016" cy="1524000"/>
          </a:xfrm>
        </p:spPr>
        <p:txBody>
          <a:bodyPr/>
          <a:lstStyle/>
          <a:p>
            <a:r>
              <a:rPr lang="it-IT" dirty="0" smtClean="0"/>
              <a:t>Per chi volesse approfondire </a:t>
            </a:r>
            <a:endParaRPr lang="it-IT" dirty="0"/>
          </a:p>
        </p:txBody>
      </p:sp>
      <p:sp>
        <p:nvSpPr>
          <p:cNvPr id="4" name="CasellaDiTesto 3"/>
          <p:cNvSpPr txBox="1"/>
          <p:nvPr/>
        </p:nvSpPr>
        <p:spPr>
          <a:xfrm>
            <a:off x="5687616" y="1768323"/>
            <a:ext cx="3456384" cy="1200329"/>
          </a:xfrm>
          <a:prstGeom prst="rect">
            <a:avLst/>
          </a:prstGeom>
          <a:noFill/>
        </p:spPr>
        <p:txBody>
          <a:bodyPr wrap="square" rtlCol="0">
            <a:spAutoFit/>
          </a:bodyPr>
          <a:lstStyle/>
          <a:p>
            <a:r>
              <a:rPr lang="it-IT" dirty="0" smtClean="0"/>
              <a:t>Film ‘</a:t>
            </a:r>
            <a:r>
              <a:rPr lang="it-IT" dirty="0" err="1" smtClean="0"/>
              <a:t>Invictus</a:t>
            </a:r>
            <a:r>
              <a:rPr lang="it-IT" dirty="0" smtClean="0"/>
              <a:t>’ diretto da Clint Eastwood con Morgan Freeman nei panni di Nelson Mandela .</a:t>
            </a:r>
            <a:endParaRPr lang="it-IT" dirty="0"/>
          </a:p>
        </p:txBody>
      </p:sp>
      <p:pic>
        <p:nvPicPr>
          <p:cNvPr id="3074" name="Picture 2" descr="Image result for INVICT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3212975"/>
            <a:ext cx="3105150" cy="3632055"/>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539553" y="5229200"/>
            <a:ext cx="3600399" cy="1477328"/>
          </a:xfrm>
          <a:prstGeom prst="rect">
            <a:avLst/>
          </a:prstGeom>
          <a:noFill/>
        </p:spPr>
        <p:txBody>
          <a:bodyPr wrap="square" rtlCol="0">
            <a:spAutoFit/>
          </a:bodyPr>
          <a:lstStyle/>
          <a:p>
            <a:r>
              <a:rPr lang="it-IT" dirty="0"/>
              <a:t> "Ma perché vanno all'indietro? Il rugby spiegato a tutti dai campioni della Nazionale"- di Roberto </a:t>
            </a:r>
            <a:r>
              <a:rPr lang="it-IT" dirty="0" err="1"/>
              <a:t>Parretta</a:t>
            </a:r>
            <a:r>
              <a:rPr lang="it-IT" dirty="0"/>
              <a:t>. Ed. </a:t>
            </a:r>
            <a:r>
              <a:rPr lang="it-IT" dirty="0" err="1"/>
              <a:t>Castelvecchi</a:t>
            </a:r>
            <a:r>
              <a:rPr lang="it-IT" dirty="0"/>
              <a:t>. </a:t>
            </a:r>
          </a:p>
        </p:txBody>
      </p:sp>
      <p:sp>
        <p:nvSpPr>
          <p:cNvPr id="7" name="Segnaposto piè di pagina 4"/>
          <p:cNvSpPr>
            <a:spLocks noGrp="1"/>
          </p:cNvSpPr>
          <p:nvPr>
            <p:ph type="ftr" sz="quarter" idx="11"/>
          </p:nvPr>
        </p:nvSpPr>
        <p:spPr>
          <a:xfrm>
            <a:off x="3978594" y="6524776"/>
            <a:ext cx="5149269" cy="333224"/>
          </a:xfrm>
        </p:spPr>
        <p:txBody>
          <a:bodyPr/>
          <a:lstStyle/>
          <a:p>
            <a:pPr algn="r"/>
            <a:r>
              <a:rPr lang="en-US" dirty="0" err="1" smtClean="0">
                <a:solidFill>
                  <a:schemeClr val="tx1"/>
                </a:solidFill>
              </a:rPr>
              <a:t>Dipartimento</a:t>
            </a:r>
            <a:r>
              <a:rPr lang="en-US" dirty="0" smtClean="0">
                <a:solidFill>
                  <a:schemeClr val="tx1"/>
                </a:solidFill>
              </a:rPr>
              <a:t> di </a:t>
            </a:r>
            <a:r>
              <a:rPr lang="en-US" dirty="0" err="1" smtClean="0">
                <a:solidFill>
                  <a:schemeClr val="tx1"/>
                </a:solidFill>
              </a:rPr>
              <a:t>Educazione</a:t>
            </a:r>
            <a:r>
              <a:rPr lang="en-US" dirty="0" smtClean="0">
                <a:solidFill>
                  <a:schemeClr val="tx1"/>
                </a:solidFill>
              </a:rPr>
              <a:t> </a:t>
            </a:r>
            <a:r>
              <a:rPr lang="en-US" dirty="0" err="1" smtClean="0">
                <a:solidFill>
                  <a:schemeClr val="tx1"/>
                </a:solidFill>
              </a:rPr>
              <a:t>Fisica</a:t>
            </a:r>
            <a:r>
              <a:rPr lang="en-US" dirty="0" smtClean="0">
                <a:solidFill>
                  <a:schemeClr val="tx1"/>
                </a:solidFill>
              </a:rPr>
              <a:t> - </a:t>
            </a:r>
            <a:r>
              <a:rPr lang="en-US" dirty="0" err="1" smtClean="0">
                <a:solidFill>
                  <a:schemeClr val="tx1"/>
                </a:solidFill>
              </a:rPr>
              <a:t>Scuola</a:t>
            </a:r>
            <a:r>
              <a:rPr lang="en-US" dirty="0" smtClean="0">
                <a:solidFill>
                  <a:schemeClr val="tx1"/>
                </a:solidFill>
              </a:rPr>
              <a:t> </a:t>
            </a:r>
            <a:r>
              <a:rPr lang="en-US" dirty="0" err="1" smtClean="0">
                <a:solidFill>
                  <a:srgbClr val="FFFFFF"/>
                </a:solidFill>
              </a:rPr>
              <a:t>Secondaria</a:t>
            </a:r>
            <a:r>
              <a:rPr lang="en-US" dirty="0" smtClean="0">
                <a:solidFill>
                  <a:srgbClr val="FFFFFF"/>
                </a:solidFill>
              </a:rPr>
              <a:t> 1° </a:t>
            </a:r>
            <a:r>
              <a:rPr lang="en-US" dirty="0" err="1" smtClean="0">
                <a:solidFill>
                  <a:srgbClr val="FFFFFF"/>
                </a:solidFill>
              </a:rPr>
              <a:t>Fiori</a:t>
            </a:r>
            <a:r>
              <a:rPr lang="en-US" dirty="0" smtClean="0">
                <a:solidFill>
                  <a:srgbClr val="FFFFFF"/>
                </a:solidFill>
              </a:rPr>
              <a:t> </a:t>
            </a:r>
            <a:r>
              <a:rPr lang="en-US" dirty="0" err="1" smtClean="0">
                <a:solidFill>
                  <a:srgbClr val="FFFFFF"/>
                </a:solidFill>
              </a:rPr>
              <a:t>Formigine</a:t>
            </a:r>
            <a:endParaRPr lang="en-US" dirty="0">
              <a:solidFill>
                <a:srgbClr val="FFFFFF"/>
              </a:solidFill>
            </a:endParaRPr>
          </a:p>
        </p:txBody>
      </p:sp>
    </p:spTree>
    <p:extLst>
      <p:ext uri="{BB962C8B-B14F-4D97-AF65-F5344CB8AC3E}">
        <p14:creationId xmlns:p14="http://schemas.microsoft.com/office/powerpoint/2010/main" val="4175682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89040"/>
            <a:ext cx="9144000" cy="3068960"/>
          </a:xfrm>
          <a:prstGeom prst="rect">
            <a:avLst/>
          </a:prstGeom>
        </p:spPr>
      </p:pic>
      <p:sp>
        <p:nvSpPr>
          <p:cNvPr id="2" name="Titolo 1"/>
          <p:cNvSpPr>
            <a:spLocks noGrp="1"/>
          </p:cNvSpPr>
          <p:nvPr>
            <p:ph type="title"/>
          </p:nvPr>
        </p:nvSpPr>
        <p:spPr>
          <a:xfrm>
            <a:off x="395536" y="188640"/>
            <a:ext cx="6554867" cy="1152128"/>
          </a:xfrm>
        </p:spPr>
        <p:txBody>
          <a:bodyPr>
            <a:normAutofit/>
          </a:bodyPr>
          <a:lstStyle/>
          <a:p>
            <a:r>
              <a:rPr lang="it-IT" sz="3600" b="1" dirty="0" smtClean="0"/>
              <a:t>Campo di gioco </a:t>
            </a:r>
            <a:endParaRPr lang="it-IT" sz="3600" b="1" dirty="0"/>
          </a:p>
        </p:txBody>
      </p:sp>
      <p:sp>
        <p:nvSpPr>
          <p:cNvPr id="4" name="CasellaDiTesto 3"/>
          <p:cNvSpPr txBox="1"/>
          <p:nvPr/>
        </p:nvSpPr>
        <p:spPr>
          <a:xfrm>
            <a:off x="791580" y="1352505"/>
            <a:ext cx="7560840" cy="2308324"/>
          </a:xfrm>
          <a:prstGeom prst="rect">
            <a:avLst/>
          </a:prstGeom>
          <a:noFill/>
        </p:spPr>
        <p:txBody>
          <a:bodyPr wrap="square" rtlCol="0">
            <a:spAutoFit/>
          </a:bodyPr>
          <a:lstStyle/>
          <a:p>
            <a:r>
              <a:rPr lang="it-IT" dirty="0" smtClean="0">
                <a:solidFill>
                  <a:schemeClr val="bg1"/>
                </a:solidFill>
              </a:rPr>
              <a:t>Un campo da rugby è rettangolare, simile a quello da calcio: la nazionale italiana gioca per esempio le sue partite “in casa” allo Stadio Olimpico di Roma, dove giocano anche Roma e Lazio. Rispetto a un campo da calcio, un campo da rugby è però diviso in modo diverso. Le principali linee che suddividono un campo da rugby sono cinque: la linea di metà campo, le due linee di meta e le due linee “dei 22 metri”. Ci sono poi anche le due porte, con i loro alti pali</a:t>
            </a:r>
            <a:endParaRPr lang="it-IT" dirty="0">
              <a:solidFill>
                <a:schemeClr val="bg1"/>
              </a:solidFill>
            </a:endParaRPr>
          </a:p>
        </p:txBody>
      </p:sp>
    </p:spTree>
    <p:extLst>
      <p:ext uri="{BB962C8B-B14F-4D97-AF65-F5344CB8AC3E}">
        <p14:creationId xmlns:p14="http://schemas.microsoft.com/office/powerpoint/2010/main" val="37203975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188640"/>
            <a:ext cx="3203849" cy="1524000"/>
          </a:xfrm>
        </p:spPr>
        <p:txBody>
          <a:bodyPr>
            <a:normAutofit/>
          </a:bodyPr>
          <a:lstStyle/>
          <a:p>
            <a:r>
              <a:rPr lang="it-IT" sz="3600" b="1" dirty="0" smtClean="0"/>
              <a:t>PLACCAGGI</a:t>
            </a:r>
            <a:endParaRPr lang="it-IT" sz="3600" b="1" dirty="0"/>
          </a:p>
        </p:txBody>
      </p:sp>
      <p:pic>
        <p:nvPicPr>
          <p:cNvPr id="1026" name="Picture 2" descr="Risultati immagini per rugby rego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41708"/>
            <a:ext cx="5940152" cy="671629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57168" y="1514694"/>
            <a:ext cx="3046679" cy="5016758"/>
          </a:xfrm>
          <a:prstGeom prst="rect">
            <a:avLst/>
          </a:prstGeom>
          <a:noFill/>
        </p:spPr>
        <p:txBody>
          <a:bodyPr wrap="square" rtlCol="0">
            <a:spAutoFit/>
          </a:bodyPr>
          <a:lstStyle/>
          <a:p>
            <a:r>
              <a:rPr lang="it-IT" sz="1600" dirty="0"/>
              <a:t>I giocatori possono correre in avanti con il pallone in mano. Gli avversari possono provare a placcare chi ha la </a:t>
            </a:r>
            <a:r>
              <a:rPr lang="it-IT" sz="1600" dirty="0" smtClean="0"/>
              <a:t>palla in mano.</a:t>
            </a:r>
          </a:p>
          <a:p>
            <a:r>
              <a:rPr lang="it-IT" sz="1600" dirty="0" smtClean="0"/>
              <a:t>Placcare </a:t>
            </a:r>
            <a:r>
              <a:rPr lang="it-IT" sz="1600" dirty="0"/>
              <a:t>significa cercare di far cadere a terra chi sta correndo con la palla: si può farlo in vari modi, ma per esempio non si può placcare dal collo in su. Quando un giocatore viene placcato e va a terra deve lasciare la palla (o passarla prima di andare a terra). Un giocatore che è placcato deve quindi fare in modo che il pallone sia di nuovo giocabile dai suoi compagni. </a:t>
            </a:r>
          </a:p>
        </p:txBody>
      </p:sp>
      <p:sp>
        <p:nvSpPr>
          <p:cNvPr id="5" name="Segnaposto piè di pagina 4"/>
          <p:cNvSpPr>
            <a:spLocks noGrp="1"/>
          </p:cNvSpPr>
          <p:nvPr>
            <p:ph type="ftr" sz="quarter" idx="11"/>
          </p:nvPr>
        </p:nvSpPr>
        <p:spPr>
          <a:xfrm>
            <a:off x="-1205" y="6524777"/>
            <a:ext cx="5149269" cy="333224"/>
          </a:xfrm>
        </p:spPr>
        <p:txBody>
          <a:bodyPr/>
          <a:lstStyle/>
          <a:p>
            <a:pPr algn="r"/>
            <a:r>
              <a:rPr lang="en-US" dirty="0" err="1" smtClean="0">
                <a:solidFill>
                  <a:schemeClr val="tx1"/>
                </a:solidFill>
              </a:rPr>
              <a:t>Dipartimento</a:t>
            </a:r>
            <a:r>
              <a:rPr lang="en-US" dirty="0" smtClean="0">
                <a:solidFill>
                  <a:schemeClr val="tx1"/>
                </a:solidFill>
              </a:rPr>
              <a:t> di </a:t>
            </a:r>
            <a:r>
              <a:rPr lang="en-US" dirty="0" err="1" smtClean="0">
                <a:solidFill>
                  <a:schemeClr val="tx1"/>
                </a:solidFill>
              </a:rPr>
              <a:t>Educazione</a:t>
            </a:r>
            <a:r>
              <a:rPr lang="en-US" dirty="0" smtClean="0">
                <a:solidFill>
                  <a:schemeClr val="tx1"/>
                </a:solidFill>
              </a:rPr>
              <a:t> </a:t>
            </a:r>
            <a:r>
              <a:rPr lang="en-US" dirty="0" err="1" smtClean="0">
                <a:solidFill>
                  <a:schemeClr val="tx1"/>
                </a:solidFill>
              </a:rPr>
              <a:t>Fisica</a:t>
            </a:r>
            <a:r>
              <a:rPr lang="en-US" dirty="0" smtClean="0">
                <a:solidFill>
                  <a:schemeClr val="tx1"/>
                </a:solidFill>
              </a:rPr>
              <a:t> - </a:t>
            </a:r>
            <a:r>
              <a:rPr lang="en-US" dirty="0" err="1" smtClean="0">
                <a:solidFill>
                  <a:schemeClr val="tx1"/>
                </a:solidFill>
              </a:rPr>
              <a:t>Scuola</a:t>
            </a:r>
            <a:r>
              <a:rPr lang="en-US" dirty="0" smtClean="0">
                <a:solidFill>
                  <a:schemeClr val="tx1"/>
                </a:solidFill>
              </a:rPr>
              <a:t> </a:t>
            </a:r>
            <a:r>
              <a:rPr lang="en-US" dirty="0" err="1" smtClean="0">
                <a:solidFill>
                  <a:srgbClr val="FFFFFF"/>
                </a:solidFill>
              </a:rPr>
              <a:t>Secondaria</a:t>
            </a:r>
            <a:r>
              <a:rPr lang="en-US" dirty="0" smtClean="0">
                <a:solidFill>
                  <a:srgbClr val="FFFFFF"/>
                </a:solidFill>
              </a:rPr>
              <a:t> 1° </a:t>
            </a:r>
            <a:r>
              <a:rPr lang="en-US" dirty="0" err="1" smtClean="0">
                <a:solidFill>
                  <a:srgbClr val="FFFFFF"/>
                </a:solidFill>
              </a:rPr>
              <a:t>Fiori</a:t>
            </a:r>
            <a:r>
              <a:rPr lang="en-US" dirty="0" smtClean="0">
                <a:solidFill>
                  <a:srgbClr val="FFFFFF"/>
                </a:solidFill>
              </a:rPr>
              <a:t> </a:t>
            </a:r>
            <a:r>
              <a:rPr lang="en-US" dirty="0" err="1" smtClean="0">
                <a:solidFill>
                  <a:srgbClr val="FFFFFF"/>
                </a:solidFill>
              </a:rPr>
              <a:t>Formigine</a:t>
            </a:r>
            <a:endParaRPr lang="en-US" dirty="0">
              <a:solidFill>
                <a:srgbClr val="FFFFFF"/>
              </a:solidFill>
            </a:endParaRPr>
          </a:p>
        </p:txBody>
      </p:sp>
    </p:spTree>
    <p:extLst>
      <p:ext uri="{BB962C8B-B14F-4D97-AF65-F5344CB8AC3E}">
        <p14:creationId xmlns:p14="http://schemas.microsoft.com/office/powerpoint/2010/main" val="209839587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528" y="0"/>
            <a:ext cx="6089898" cy="6858000"/>
          </a:xfrm>
          <a:prstGeom prst="rect">
            <a:avLst/>
          </a:prstGeom>
        </p:spPr>
      </p:pic>
      <p:sp>
        <p:nvSpPr>
          <p:cNvPr id="2" name="Titolo 1"/>
          <p:cNvSpPr>
            <a:spLocks noGrp="1"/>
          </p:cNvSpPr>
          <p:nvPr>
            <p:ph type="title"/>
          </p:nvPr>
        </p:nvSpPr>
        <p:spPr>
          <a:xfrm>
            <a:off x="539552" y="404664"/>
            <a:ext cx="6554867" cy="720080"/>
          </a:xfrm>
        </p:spPr>
        <p:txBody>
          <a:bodyPr>
            <a:normAutofit fontScale="90000"/>
          </a:bodyPr>
          <a:lstStyle/>
          <a:p>
            <a:r>
              <a:rPr lang="it-IT" sz="4800" b="1" dirty="0" smtClean="0">
                <a:solidFill>
                  <a:schemeClr val="bg1"/>
                </a:solidFill>
              </a:rPr>
              <a:t>La Partita</a:t>
            </a:r>
            <a:r>
              <a:rPr lang="it-IT" sz="4800" b="1" dirty="0" smtClean="0"/>
              <a:t> </a:t>
            </a:r>
            <a:r>
              <a:rPr lang="it-IT" sz="1800" dirty="0" smtClean="0">
                <a:solidFill>
                  <a:schemeClr val="bg1"/>
                </a:solidFill>
              </a:rPr>
              <a:t/>
            </a:r>
            <a:br>
              <a:rPr lang="it-IT" sz="1800" dirty="0" smtClean="0">
                <a:solidFill>
                  <a:schemeClr val="bg1"/>
                </a:solidFill>
              </a:rPr>
            </a:br>
            <a:r>
              <a:rPr lang="it-IT" dirty="0"/>
              <a:t/>
            </a:r>
            <a:br>
              <a:rPr lang="it-IT" dirty="0"/>
            </a:br>
            <a:endParaRPr lang="it-IT" dirty="0"/>
          </a:p>
        </p:txBody>
      </p:sp>
      <p:sp>
        <p:nvSpPr>
          <p:cNvPr id="4" name="Rettangolo 3"/>
          <p:cNvSpPr/>
          <p:nvPr/>
        </p:nvSpPr>
        <p:spPr>
          <a:xfrm>
            <a:off x="6012160" y="1067743"/>
            <a:ext cx="2952328" cy="5355312"/>
          </a:xfrm>
          <a:prstGeom prst="rect">
            <a:avLst/>
          </a:prstGeom>
        </p:spPr>
        <p:txBody>
          <a:bodyPr wrap="square">
            <a:spAutoFit/>
          </a:bodyPr>
          <a:lstStyle/>
          <a:p>
            <a:r>
              <a:rPr lang="it-IT" dirty="0">
                <a:solidFill>
                  <a:schemeClr val="bg1"/>
                </a:solidFill>
              </a:rPr>
              <a:t>Una partita di rugby dura 80 minuti, divisi in due tempi da 40. Nel rugby il tempo di gioco è </a:t>
            </a:r>
            <a:r>
              <a:rPr lang="it-IT" dirty="0" smtClean="0">
                <a:solidFill>
                  <a:schemeClr val="bg1"/>
                </a:solidFill>
              </a:rPr>
              <a:t>effettivo.</a:t>
            </a:r>
          </a:p>
          <a:p>
            <a:r>
              <a:rPr lang="it-IT" dirty="0" smtClean="0">
                <a:solidFill>
                  <a:schemeClr val="bg1"/>
                </a:solidFill>
              </a:rPr>
              <a:t>In </a:t>
            </a:r>
            <a:r>
              <a:rPr lang="it-IT" dirty="0">
                <a:solidFill>
                  <a:schemeClr val="bg1"/>
                </a:solidFill>
              </a:rPr>
              <a:t>ognuna delle due squadre ci sono 15 giocatori. I numeri sulle magliette dei giocatori “dichiarano” il loro ruolo, come nel calcio di qualche decennio </a:t>
            </a:r>
            <a:r>
              <a:rPr lang="it-IT" dirty="0" smtClean="0">
                <a:solidFill>
                  <a:schemeClr val="bg1"/>
                </a:solidFill>
              </a:rPr>
              <a:t>fa.</a:t>
            </a:r>
          </a:p>
          <a:p>
            <a:r>
              <a:rPr lang="it-IT" dirty="0">
                <a:solidFill>
                  <a:schemeClr val="bg1"/>
                </a:solidFill>
              </a:rPr>
              <a:t>Nel rugby a tutti i giocatori capita di fare tutto (attaccare, difendere, placcare, correre o passare) ma ci sono delle specializzazioni.</a:t>
            </a:r>
          </a:p>
        </p:txBody>
      </p:sp>
      <p:sp>
        <p:nvSpPr>
          <p:cNvPr id="6" name="Segnaposto piè di pagina 4"/>
          <p:cNvSpPr>
            <a:spLocks noGrp="1"/>
          </p:cNvSpPr>
          <p:nvPr>
            <p:ph type="ftr" sz="quarter" idx="11"/>
          </p:nvPr>
        </p:nvSpPr>
        <p:spPr>
          <a:xfrm>
            <a:off x="3994731" y="6524776"/>
            <a:ext cx="5149269" cy="333224"/>
          </a:xfrm>
        </p:spPr>
        <p:txBody>
          <a:bodyPr/>
          <a:lstStyle/>
          <a:p>
            <a:pPr algn="r"/>
            <a:r>
              <a:rPr lang="en-US" dirty="0" err="1" smtClean="0">
                <a:solidFill>
                  <a:schemeClr val="tx1"/>
                </a:solidFill>
              </a:rPr>
              <a:t>Dipartimento</a:t>
            </a:r>
            <a:r>
              <a:rPr lang="en-US" dirty="0" smtClean="0">
                <a:solidFill>
                  <a:schemeClr val="tx1"/>
                </a:solidFill>
              </a:rPr>
              <a:t> di </a:t>
            </a:r>
            <a:r>
              <a:rPr lang="en-US" dirty="0" err="1" smtClean="0">
                <a:solidFill>
                  <a:schemeClr val="tx1"/>
                </a:solidFill>
              </a:rPr>
              <a:t>Educazione</a:t>
            </a:r>
            <a:r>
              <a:rPr lang="en-US" dirty="0" smtClean="0">
                <a:solidFill>
                  <a:schemeClr val="tx1"/>
                </a:solidFill>
              </a:rPr>
              <a:t> </a:t>
            </a:r>
            <a:r>
              <a:rPr lang="en-US" dirty="0" err="1" smtClean="0">
                <a:solidFill>
                  <a:schemeClr val="tx1"/>
                </a:solidFill>
              </a:rPr>
              <a:t>Fisica</a:t>
            </a:r>
            <a:r>
              <a:rPr lang="en-US" dirty="0" smtClean="0">
                <a:solidFill>
                  <a:schemeClr val="tx1"/>
                </a:solidFill>
              </a:rPr>
              <a:t> - </a:t>
            </a:r>
            <a:r>
              <a:rPr lang="en-US" dirty="0" err="1" smtClean="0">
                <a:solidFill>
                  <a:schemeClr val="tx1"/>
                </a:solidFill>
              </a:rPr>
              <a:t>Scuola</a:t>
            </a:r>
            <a:r>
              <a:rPr lang="en-US" dirty="0" smtClean="0">
                <a:solidFill>
                  <a:schemeClr val="tx1"/>
                </a:solidFill>
              </a:rPr>
              <a:t> </a:t>
            </a:r>
            <a:r>
              <a:rPr lang="en-US" dirty="0" err="1" smtClean="0">
                <a:solidFill>
                  <a:srgbClr val="FFFFFF"/>
                </a:solidFill>
              </a:rPr>
              <a:t>Secondaria</a:t>
            </a:r>
            <a:r>
              <a:rPr lang="en-US" dirty="0" smtClean="0">
                <a:solidFill>
                  <a:srgbClr val="FFFFFF"/>
                </a:solidFill>
              </a:rPr>
              <a:t> 1° </a:t>
            </a:r>
            <a:r>
              <a:rPr lang="en-US" dirty="0" err="1" smtClean="0">
                <a:solidFill>
                  <a:srgbClr val="FFFFFF"/>
                </a:solidFill>
              </a:rPr>
              <a:t>Fiori</a:t>
            </a:r>
            <a:r>
              <a:rPr lang="en-US" dirty="0" smtClean="0">
                <a:solidFill>
                  <a:srgbClr val="FFFFFF"/>
                </a:solidFill>
              </a:rPr>
              <a:t> </a:t>
            </a:r>
            <a:r>
              <a:rPr lang="en-US" dirty="0" err="1" smtClean="0">
                <a:solidFill>
                  <a:srgbClr val="FFFFFF"/>
                </a:solidFill>
              </a:rPr>
              <a:t>Formigine</a:t>
            </a:r>
            <a:endParaRPr lang="en-US" dirty="0">
              <a:solidFill>
                <a:srgbClr val="FFFFFF"/>
              </a:solidFill>
            </a:endParaRPr>
          </a:p>
        </p:txBody>
      </p:sp>
    </p:spTree>
    <p:extLst>
      <p:ext uri="{BB962C8B-B14F-4D97-AF65-F5344CB8AC3E}">
        <p14:creationId xmlns:p14="http://schemas.microsoft.com/office/powerpoint/2010/main" val="3359875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026" name="Picture 2" descr="Image result for punto rug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7025" y="-1000"/>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539552" y="1268760"/>
            <a:ext cx="7920880" cy="5262979"/>
          </a:xfrm>
          <a:prstGeom prst="rect">
            <a:avLst/>
          </a:prstGeom>
          <a:noFill/>
        </p:spPr>
        <p:txBody>
          <a:bodyPr wrap="square" rtlCol="0">
            <a:spAutoFit/>
          </a:bodyPr>
          <a:lstStyle/>
          <a:p>
            <a:r>
              <a:rPr lang="it-IT" sz="1600" b="1" dirty="0">
                <a:solidFill>
                  <a:schemeClr val="bg1"/>
                </a:solidFill>
              </a:rPr>
              <a:t>I falli</a:t>
            </a:r>
            <a:br>
              <a:rPr lang="it-IT" sz="1600" b="1" dirty="0">
                <a:solidFill>
                  <a:schemeClr val="bg1"/>
                </a:solidFill>
              </a:rPr>
            </a:br>
            <a:r>
              <a:rPr lang="it-IT" sz="1600" dirty="0">
                <a:solidFill>
                  <a:schemeClr val="bg1"/>
                </a:solidFill>
              </a:rPr>
              <a:t>Dopo un fallo – per esempio un placcaggio fatto sopra il collo dell’avversario – l’arbitro permette alla squadra che l’ha subito di ricominciare la successiva azione in una condizione di vantaggio. La squadra che ha subìto un fallo può – semplificando la casistica – fare quattro scelte: calciare la palla tra i pali, calciare in </a:t>
            </a:r>
            <a:r>
              <a:rPr lang="it-IT" sz="1600" dirty="0" err="1">
                <a:solidFill>
                  <a:schemeClr val="bg1"/>
                </a:solidFill>
              </a:rPr>
              <a:t>touche</a:t>
            </a:r>
            <a:r>
              <a:rPr lang="it-IT" sz="1600" dirty="0">
                <a:solidFill>
                  <a:schemeClr val="bg1"/>
                </a:solidFill>
              </a:rPr>
              <a:t>, fare una mischia ordinata e ripartire con un’azione “alla mano”. </a:t>
            </a:r>
            <a:endParaRPr lang="it-IT" sz="1600" dirty="0" smtClean="0">
              <a:solidFill>
                <a:schemeClr val="bg1"/>
              </a:solidFill>
            </a:endParaRPr>
          </a:p>
          <a:p>
            <a:r>
              <a:rPr lang="it-IT" sz="1600" b="1" dirty="0" smtClean="0">
                <a:solidFill>
                  <a:schemeClr val="bg1"/>
                </a:solidFill>
              </a:rPr>
              <a:t>Calcio</a:t>
            </a:r>
            <a:r>
              <a:rPr lang="it-IT" sz="1600" b="1" dirty="0">
                <a:solidFill>
                  <a:schemeClr val="bg1"/>
                </a:solidFill>
              </a:rPr>
              <a:t>, mischia ordinata e </a:t>
            </a:r>
            <a:r>
              <a:rPr lang="it-IT" sz="1600" b="1" dirty="0" err="1">
                <a:solidFill>
                  <a:schemeClr val="bg1"/>
                </a:solidFill>
              </a:rPr>
              <a:t>touche</a:t>
            </a:r>
            <a:r>
              <a:rPr lang="it-IT" sz="1600" b="1" dirty="0">
                <a:solidFill>
                  <a:schemeClr val="bg1"/>
                </a:solidFill>
              </a:rPr>
              <a:t/>
            </a:r>
            <a:br>
              <a:rPr lang="it-IT" sz="1600" b="1" dirty="0">
                <a:solidFill>
                  <a:schemeClr val="bg1"/>
                </a:solidFill>
              </a:rPr>
            </a:br>
            <a:r>
              <a:rPr lang="it-IT" sz="1600" dirty="0">
                <a:solidFill>
                  <a:schemeClr val="bg1"/>
                </a:solidFill>
              </a:rPr>
              <a:t>Un giocatore, di solito il “10”, posiziona a terra la palla nel punto in cui c’è stato il fallo e da lì la calcia, cercando di farla entrare tra i due pali della porta. </a:t>
            </a:r>
            <a:endParaRPr lang="it-IT" sz="1600" dirty="0" smtClean="0">
              <a:solidFill>
                <a:schemeClr val="bg1"/>
              </a:solidFill>
            </a:endParaRPr>
          </a:p>
          <a:p>
            <a:r>
              <a:rPr lang="it-IT" sz="1600" dirty="0" smtClean="0">
                <a:solidFill>
                  <a:schemeClr val="bg1"/>
                </a:solidFill>
              </a:rPr>
              <a:t>La </a:t>
            </a:r>
            <a:r>
              <a:rPr lang="it-IT" sz="1600" dirty="0" err="1">
                <a:solidFill>
                  <a:schemeClr val="bg1"/>
                </a:solidFill>
              </a:rPr>
              <a:t>touche</a:t>
            </a:r>
            <a:r>
              <a:rPr lang="it-IT" sz="1600" dirty="0">
                <a:solidFill>
                  <a:schemeClr val="bg1"/>
                </a:solidFill>
              </a:rPr>
              <a:t> è la “rimessa laterale” ed è quella situazione in cui – quasi sempre ma non sempre – alcuni giocatori devono “sollevare” un loro compagno per permettergli di prendere la palla, riuscendo a farlo prima degli avversari. La palla è lanciata da un loro compagno che sta fuori dal campo e la lancia dritto davanti a sé, esattamente a metà tra i suoi compagni e gli avversarsi </a:t>
            </a:r>
            <a:r>
              <a:rPr lang="it-IT" sz="1600" dirty="0" smtClean="0">
                <a:solidFill>
                  <a:schemeClr val="bg1"/>
                </a:solidFill>
              </a:rPr>
              <a:t>.</a:t>
            </a:r>
            <a:r>
              <a:rPr lang="it-IT" sz="1600" dirty="0">
                <a:solidFill>
                  <a:schemeClr val="bg1"/>
                </a:solidFill>
              </a:rPr>
              <a:t> </a:t>
            </a:r>
            <a:endParaRPr lang="it-IT" sz="1600" dirty="0" smtClean="0">
              <a:solidFill>
                <a:schemeClr val="bg1"/>
              </a:solidFill>
            </a:endParaRPr>
          </a:p>
          <a:p>
            <a:r>
              <a:rPr lang="it-IT" sz="1600" dirty="0">
                <a:solidFill>
                  <a:schemeClr val="bg1"/>
                </a:solidFill>
              </a:rPr>
              <a:t>La mischia ordinata (o mischia chiusa) è quella situazione in cui il pallone è introdotto in mezzo a 16 giocatori (otto per squadra) che “spingono” contro gli avversari per conquistare il pallone che sta nel mezzo. Il pallone sta lì, la squadra che riesce ad avanzare lo fa passare sotto le proprie gambe, riuscendo così ad ottenerlo</a:t>
            </a:r>
            <a:r>
              <a:rPr lang="it-IT" sz="1600" dirty="0"/>
              <a:t>.</a:t>
            </a:r>
            <a:endParaRPr lang="it-IT" sz="1600" dirty="0">
              <a:solidFill>
                <a:schemeClr val="bg1"/>
              </a:solidFill>
            </a:endParaRPr>
          </a:p>
        </p:txBody>
      </p:sp>
      <p:sp>
        <p:nvSpPr>
          <p:cNvPr id="2" name="Titolo 1"/>
          <p:cNvSpPr>
            <a:spLocks noGrp="1"/>
          </p:cNvSpPr>
          <p:nvPr>
            <p:ph type="title"/>
          </p:nvPr>
        </p:nvSpPr>
        <p:spPr>
          <a:xfrm>
            <a:off x="719572" y="-1000"/>
            <a:ext cx="8424935" cy="1524000"/>
          </a:xfrm>
        </p:spPr>
        <p:txBody>
          <a:bodyPr/>
          <a:lstStyle/>
          <a:p>
            <a:r>
              <a:rPr lang="it-IT" b="1" dirty="0" smtClean="0"/>
              <a:t>Falli – calcio, </a:t>
            </a:r>
            <a:r>
              <a:rPr lang="it-IT" b="1" dirty="0" err="1" smtClean="0"/>
              <a:t>touche</a:t>
            </a:r>
            <a:r>
              <a:rPr lang="it-IT" b="1" dirty="0" smtClean="0"/>
              <a:t> e mischia</a:t>
            </a:r>
            <a:endParaRPr lang="it-IT" b="1" dirty="0"/>
          </a:p>
        </p:txBody>
      </p:sp>
      <p:sp>
        <p:nvSpPr>
          <p:cNvPr id="5" name="Segnaposto piè di pagina 4"/>
          <p:cNvSpPr>
            <a:spLocks noGrp="1"/>
          </p:cNvSpPr>
          <p:nvPr>
            <p:ph type="ftr" sz="quarter" idx="11"/>
          </p:nvPr>
        </p:nvSpPr>
        <p:spPr>
          <a:xfrm>
            <a:off x="-1205" y="6524777"/>
            <a:ext cx="5149269" cy="333224"/>
          </a:xfrm>
        </p:spPr>
        <p:txBody>
          <a:bodyPr/>
          <a:lstStyle/>
          <a:p>
            <a:pPr algn="r"/>
            <a:r>
              <a:rPr lang="en-US" dirty="0" err="1" smtClean="0">
                <a:solidFill>
                  <a:schemeClr val="tx1"/>
                </a:solidFill>
              </a:rPr>
              <a:t>Dipartimento</a:t>
            </a:r>
            <a:r>
              <a:rPr lang="en-US" dirty="0" smtClean="0">
                <a:solidFill>
                  <a:schemeClr val="tx1"/>
                </a:solidFill>
              </a:rPr>
              <a:t> di </a:t>
            </a:r>
            <a:r>
              <a:rPr lang="en-US" dirty="0" err="1" smtClean="0">
                <a:solidFill>
                  <a:schemeClr val="tx1"/>
                </a:solidFill>
              </a:rPr>
              <a:t>Educazione</a:t>
            </a:r>
            <a:r>
              <a:rPr lang="en-US" dirty="0" smtClean="0">
                <a:solidFill>
                  <a:schemeClr val="tx1"/>
                </a:solidFill>
              </a:rPr>
              <a:t> </a:t>
            </a:r>
            <a:r>
              <a:rPr lang="en-US" dirty="0" err="1" smtClean="0">
                <a:solidFill>
                  <a:schemeClr val="tx1"/>
                </a:solidFill>
              </a:rPr>
              <a:t>Fisica</a:t>
            </a:r>
            <a:r>
              <a:rPr lang="en-US" dirty="0" smtClean="0">
                <a:solidFill>
                  <a:schemeClr val="tx1"/>
                </a:solidFill>
              </a:rPr>
              <a:t> - </a:t>
            </a:r>
            <a:r>
              <a:rPr lang="en-US" dirty="0" err="1" smtClean="0">
                <a:solidFill>
                  <a:schemeClr val="tx1"/>
                </a:solidFill>
              </a:rPr>
              <a:t>Scuola</a:t>
            </a:r>
            <a:r>
              <a:rPr lang="en-US" dirty="0" smtClean="0">
                <a:solidFill>
                  <a:schemeClr val="tx1"/>
                </a:solidFill>
              </a:rPr>
              <a:t> </a:t>
            </a:r>
            <a:r>
              <a:rPr lang="en-US" dirty="0" err="1" smtClean="0">
                <a:solidFill>
                  <a:srgbClr val="FFFFFF"/>
                </a:solidFill>
              </a:rPr>
              <a:t>Secondaria</a:t>
            </a:r>
            <a:r>
              <a:rPr lang="en-US" dirty="0" smtClean="0">
                <a:solidFill>
                  <a:srgbClr val="FFFFFF"/>
                </a:solidFill>
              </a:rPr>
              <a:t> 1° </a:t>
            </a:r>
            <a:r>
              <a:rPr lang="en-US" dirty="0" err="1" smtClean="0">
                <a:solidFill>
                  <a:srgbClr val="FFFFFF"/>
                </a:solidFill>
              </a:rPr>
              <a:t>Fiori</a:t>
            </a:r>
            <a:r>
              <a:rPr lang="en-US" dirty="0" smtClean="0">
                <a:solidFill>
                  <a:srgbClr val="FFFFFF"/>
                </a:solidFill>
              </a:rPr>
              <a:t> </a:t>
            </a:r>
            <a:r>
              <a:rPr lang="en-US" dirty="0" err="1" smtClean="0">
                <a:solidFill>
                  <a:srgbClr val="FFFFFF"/>
                </a:solidFill>
              </a:rPr>
              <a:t>Formigine</a:t>
            </a:r>
            <a:endParaRPr lang="en-US" dirty="0">
              <a:solidFill>
                <a:srgbClr val="FFFFFF"/>
              </a:solidFill>
            </a:endParaRPr>
          </a:p>
        </p:txBody>
      </p:sp>
    </p:spTree>
    <p:extLst>
      <p:ext uri="{BB962C8B-B14F-4D97-AF65-F5344CB8AC3E}">
        <p14:creationId xmlns:p14="http://schemas.microsoft.com/office/powerpoint/2010/main" val="1255480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83569" y="260648"/>
            <a:ext cx="3672408" cy="1080120"/>
          </a:xfrm>
        </p:spPr>
        <p:txBody>
          <a:bodyPr>
            <a:normAutofit/>
          </a:bodyPr>
          <a:lstStyle/>
          <a:p>
            <a:r>
              <a:rPr lang="it-IT" sz="3600" b="1" dirty="0" smtClean="0"/>
              <a:t>Punteggio </a:t>
            </a:r>
            <a:endParaRPr lang="it-IT" sz="3600" b="1" dirty="0"/>
          </a:p>
        </p:txBody>
      </p:sp>
      <p:sp>
        <p:nvSpPr>
          <p:cNvPr id="4" name="CasellaDiTesto 3"/>
          <p:cNvSpPr txBox="1"/>
          <p:nvPr/>
        </p:nvSpPr>
        <p:spPr>
          <a:xfrm>
            <a:off x="899592" y="1628800"/>
            <a:ext cx="7272808" cy="1754326"/>
          </a:xfrm>
          <a:prstGeom prst="rect">
            <a:avLst/>
          </a:prstGeom>
          <a:noFill/>
        </p:spPr>
        <p:txBody>
          <a:bodyPr wrap="square" rtlCol="0">
            <a:spAutoFit/>
          </a:bodyPr>
          <a:lstStyle/>
          <a:p>
            <a:r>
              <a:rPr lang="it-IT" b="1" dirty="0"/>
              <a:t/>
            </a:r>
            <a:br>
              <a:rPr lang="it-IT" b="1" dirty="0"/>
            </a:br>
            <a:r>
              <a:rPr lang="it-IT" dirty="0">
                <a:solidFill>
                  <a:schemeClr val="bg1"/>
                </a:solidFill>
              </a:rPr>
              <a:t>Un </a:t>
            </a:r>
            <a:r>
              <a:rPr lang="it-IT" dirty="0" smtClean="0">
                <a:solidFill>
                  <a:schemeClr val="bg1"/>
                </a:solidFill>
              </a:rPr>
              <a:t>goal segnato di </a:t>
            </a:r>
            <a:r>
              <a:rPr lang="it-IT" dirty="0" err="1" smtClean="0">
                <a:solidFill>
                  <a:schemeClr val="bg1"/>
                </a:solidFill>
              </a:rPr>
              <a:t>drop</a:t>
            </a:r>
            <a:r>
              <a:rPr lang="it-IT" dirty="0" smtClean="0">
                <a:solidFill>
                  <a:schemeClr val="bg1"/>
                </a:solidFill>
              </a:rPr>
              <a:t> </a:t>
            </a:r>
            <a:r>
              <a:rPr lang="it-IT" dirty="0">
                <a:solidFill>
                  <a:schemeClr val="bg1"/>
                </a:solidFill>
              </a:rPr>
              <a:t>vale tre punti, una meta vale cinque punti e un calcio di punizione vale tre punti. C’è un’ultima cosa: dopo ogni meta la squadra che l’ha segnata ha diritto a un “calcio di trasformazione”, cioè un tiro con i piedi</a:t>
            </a:r>
            <a:r>
              <a:rPr lang="it-IT" dirty="0" smtClean="0">
                <a:solidFill>
                  <a:schemeClr val="bg1"/>
                </a:solidFill>
              </a:rPr>
              <a:t>. I </a:t>
            </a:r>
            <a:r>
              <a:rPr lang="it-IT" dirty="0">
                <a:solidFill>
                  <a:schemeClr val="bg1"/>
                </a:solidFill>
              </a:rPr>
              <a:t>calci di trasformazione valgono due punti.</a:t>
            </a:r>
          </a:p>
        </p:txBody>
      </p:sp>
      <p:pic>
        <p:nvPicPr>
          <p:cNvPr id="2050" name="Picture 2" descr="Image result for punto rugb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3671158"/>
            <a:ext cx="3019425" cy="26384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rop rug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3" y="3671158"/>
            <a:ext cx="3312368" cy="2638426"/>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piè di pagina 4"/>
          <p:cNvSpPr>
            <a:spLocks noGrp="1"/>
          </p:cNvSpPr>
          <p:nvPr>
            <p:ph type="ftr" sz="quarter" idx="11"/>
          </p:nvPr>
        </p:nvSpPr>
        <p:spPr>
          <a:xfrm>
            <a:off x="-1205" y="6524777"/>
            <a:ext cx="5149269" cy="333224"/>
          </a:xfrm>
        </p:spPr>
        <p:txBody>
          <a:bodyPr/>
          <a:lstStyle/>
          <a:p>
            <a:pPr algn="r"/>
            <a:r>
              <a:rPr lang="en-US" dirty="0" err="1" smtClean="0">
                <a:solidFill>
                  <a:schemeClr val="tx1"/>
                </a:solidFill>
              </a:rPr>
              <a:t>Dipartimento</a:t>
            </a:r>
            <a:r>
              <a:rPr lang="en-US" dirty="0" smtClean="0">
                <a:solidFill>
                  <a:schemeClr val="tx1"/>
                </a:solidFill>
              </a:rPr>
              <a:t> di </a:t>
            </a:r>
            <a:r>
              <a:rPr lang="en-US" dirty="0" err="1" smtClean="0">
                <a:solidFill>
                  <a:schemeClr val="tx1"/>
                </a:solidFill>
              </a:rPr>
              <a:t>Educazione</a:t>
            </a:r>
            <a:r>
              <a:rPr lang="en-US" dirty="0" smtClean="0">
                <a:solidFill>
                  <a:schemeClr val="tx1"/>
                </a:solidFill>
              </a:rPr>
              <a:t> </a:t>
            </a:r>
            <a:r>
              <a:rPr lang="en-US" dirty="0" err="1" smtClean="0">
                <a:solidFill>
                  <a:schemeClr val="tx1"/>
                </a:solidFill>
              </a:rPr>
              <a:t>Fisica</a:t>
            </a:r>
            <a:r>
              <a:rPr lang="en-US" dirty="0" smtClean="0">
                <a:solidFill>
                  <a:schemeClr val="tx1"/>
                </a:solidFill>
              </a:rPr>
              <a:t> - </a:t>
            </a:r>
            <a:r>
              <a:rPr lang="en-US" dirty="0" err="1" smtClean="0">
                <a:solidFill>
                  <a:schemeClr val="tx1"/>
                </a:solidFill>
              </a:rPr>
              <a:t>Scuola</a:t>
            </a:r>
            <a:r>
              <a:rPr lang="en-US" dirty="0" smtClean="0">
                <a:solidFill>
                  <a:schemeClr val="tx1"/>
                </a:solidFill>
              </a:rPr>
              <a:t> </a:t>
            </a:r>
            <a:r>
              <a:rPr lang="en-US" dirty="0" err="1" smtClean="0">
                <a:solidFill>
                  <a:srgbClr val="FFFFFF"/>
                </a:solidFill>
              </a:rPr>
              <a:t>Secondaria</a:t>
            </a:r>
            <a:r>
              <a:rPr lang="en-US" dirty="0" smtClean="0">
                <a:solidFill>
                  <a:srgbClr val="FFFFFF"/>
                </a:solidFill>
              </a:rPr>
              <a:t> 1° </a:t>
            </a:r>
            <a:r>
              <a:rPr lang="en-US" dirty="0" err="1" smtClean="0">
                <a:solidFill>
                  <a:srgbClr val="FFFFFF"/>
                </a:solidFill>
              </a:rPr>
              <a:t>Fiori</a:t>
            </a:r>
            <a:r>
              <a:rPr lang="en-US" dirty="0" smtClean="0">
                <a:solidFill>
                  <a:srgbClr val="FFFFFF"/>
                </a:solidFill>
              </a:rPr>
              <a:t> </a:t>
            </a:r>
            <a:r>
              <a:rPr lang="en-US" dirty="0" err="1" smtClean="0">
                <a:solidFill>
                  <a:srgbClr val="FFFFFF"/>
                </a:solidFill>
              </a:rPr>
              <a:t>Formigine</a:t>
            </a:r>
            <a:endParaRPr lang="en-US" dirty="0">
              <a:solidFill>
                <a:srgbClr val="FFFFFF"/>
              </a:solidFill>
            </a:endParaRPr>
          </a:p>
        </p:txBody>
      </p:sp>
    </p:spTree>
    <p:extLst>
      <p:ext uri="{BB962C8B-B14F-4D97-AF65-F5344CB8AC3E}">
        <p14:creationId xmlns:p14="http://schemas.microsoft.com/office/powerpoint/2010/main" val="3658392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23528" y="188640"/>
            <a:ext cx="7056783" cy="1224136"/>
          </a:xfrm>
        </p:spPr>
        <p:txBody>
          <a:bodyPr>
            <a:normAutofit/>
          </a:bodyPr>
          <a:lstStyle/>
          <a:p>
            <a:r>
              <a:rPr lang="it-IT" b="1" dirty="0" err="1" smtClean="0"/>
              <a:t>Curiosita’</a:t>
            </a:r>
            <a:r>
              <a:rPr lang="it-IT" b="1" dirty="0" smtClean="0"/>
              <a:t>  </a:t>
            </a:r>
            <a:br>
              <a:rPr lang="it-IT" b="1" dirty="0" smtClean="0"/>
            </a:br>
            <a:r>
              <a:rPr lang="it-IT" b="1" dirty="0" smtClean="0"/>
              <a:t> </a:t>
            </a:r>
            <a:r>
              <a:rPr lang="it-IT" sz="2000" b="1" dirty="0" smtClean="0">
                <a:solidFill>
                  <a:schemeClr val="bg1"/>
                </a:solidFill>
              </a:rPr>
              <a:t>compito cerca le info sul we</a:t>
            </a:r>
            <a:r>
              <a:rPr lang="it-IT" sz="2000" b="1" dirty="0">
                <a:solidFill>
                  <a:schemeClr val="bg1"/>
                </a:solidFill>
              </a:rPr>
              <a:t>b</a:t>
            </a:r>
          </a:p>
        </p:txBody>
      </p:sp>
      <p:sp>
        <p:nvSpPr>
          <p:cNvPr id="4" name="CasellaDiTesto 3"/>
          <p:cNvSpPr txBox="1"/>
          <p:nvPr/>
        </p:nvSpPr>
        <p:spPr>
          <a:xfrm>
            <a:off x="1043607" y="1772816"/>
            <a:ext cx="6336703" cy="1938992"/>
          </a:xfrm>
          <a:prstGeom prst="rect">
            <a:avLst/>
          </a:prstGeom>
          <a:noFill/>
        </p:spPr>
        <p:txBody>
          <a:bodyPr wrap="square" rtlCol="0">
            <a:spAutoFit/>
          </a:bodyPr>
          <a:lstStyle/>
          <a:p>
            <a:r>
              <a:rPr lang="it-IT" sz="2400" dirty="0" err="1" smtClean="0"/>
              <a:t>Perche</a:t>
            </a:r>
            <a:r>
              <a:rPr lang="it-IT" sz="2400" dirty="0" smtClean="0"/>
              <a:t>’ la palla  è ovale ?</a:t>
            </a:r>
          </a:p>
          <a:p>
            <a:endParaRPr lang="it-IT" sz="2400" dirty="0"/>
          </a:p>
          <a:p>
            <a:endParaRPr lang="it-IT" sz="2400" dirty="0" smtClean="0"/>
          </a:p>
          <a:p>
            <a:endParaRPr lang="it-IT" sz="2400" dirty="0"/>
          </a:p>
          <a:p>
            <a:r>
              <a:rPr lang="it-IT" sz="2400" dirty="0" smtClean="0"/>
              <a:t>Quando nacque questo sport ?</a:t>
            </a:r>
            <a:endParaRPr lang="it-IT" sz="2400" dirty="0"/>
          </a:p>
        </p:txBody>
      </p:sp>
      <p:sp>
        <p:nvSpPr>
          <p:cNvPr id="5" name="AutoShape 2" descr="Image result for palla ovale"/>
          <p:cNvSpPr>
            <a:spLocks noChangeAspect="1" noChangeArrowheads="1"/>
          </p:cNvSpPr>
          <p:nvPr/>
        </p:nvSpPr>
        <p:spPr bwMode="auto">
          <a:xfrm>
            <a:off x="346701" y="46664"/>
            <a:ext cx="113674" cy="11367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100" name="Picture 4" descr="Image result for palla ova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79" y="904390"/>
            <a:ext cx="3054995" cy="229124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storia rugby"/>
          <p:cNvSpPr>
            <a:spLocks noChangeAspect="1" noChangeArrowheads="1"/>
          </p:cNvSpPr>
          <p:nvPr/>
        </p:nvSpPr>
        <p:spPr bwMode="auto">
          <a:xfrm>
            <a:off x="2411760" y="506753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104" name="Picture 8" descr="Image result for storia rug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689898"/>
            <a:ext cx="4857750" cy="3133726"/>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piè di pagina 4"/>
          <p:cNvSpPr>
            <a:spLocks noGrp="1"/>
          </p:cNvSpPr>
          <p:nvPr>
            <p:ph type="ftr" sz="quarter" idx="11"/>
          </p:nvPr>
        </p:nvSpPr>
        <p:spPr>
          <a:xfrm>
            <a:off x="-1205" y="6524777"/>
            <a:ext cx="5149269" cy="333224"/>
          </a:xfrm>
        </p:spPr>
        <p:txBody>
          <a:bodyPr/>
          <a:lstStyle/>
          <a:p>
            <a:pPr algn="r"/>
            <a:r>
              <a:rPr lang="en-US" dirty="0" err="1" smtClean="0">
                <a:solidFill>
                  <a:schemeClr val="tx1"/>
                </a:solidFill>
              </a:rPr>
              <a:t>Dipartimento</a:t>
            </a:r>
            <a:r>
              <a:rPr lang="en-US" dirty="0" smtClean="0">
                <a:solidFill>
                  <a:schemeClr val="tx1"/>
                </a:solidFill>
              </a:rPr>
              <a:t> di </a:t>
            </a:r>
            <a:r>
              <a:rPr lang="en-US" dirty="0" err="1" smtClean="0">
                <a:solidFill>
                  <a:schemeClr val="tx1"/>
                </a:solidFill>
              </a:rPr>
              <a:t>Educazione</a:t>
            </a:r>
            <a:r>
              <a:rPr lang="en-US" dirty="0" smtClean="0">
                <a:solidFill>
                  <a:schemeClr val="tx1"/>
                </a:solidFill>
              </a:rPr>
              <a:t> </a:t>
            </a:r>
            <a:r>
              <a:rPr lang="en-US" dirty="0" err="1" smtClean="0">
                <a:solidFill>
                  <a:schemeClr val="tx1"/>
                </a:solidFill>
              </a:rPr>
              <a:t>Fisica</a:t>
            </a:r>
            <a:r>
              <a:rPr lang="en-US" dirty="0" smtClean="0">
                <a:solidFill>
                  <a:schemeClr val="tx1"/>
                </a:solidFill>
              </a:rPr>
              <a:t> - </a:t>
            </a:r>
            <a:r>
              <a:rPr lang="en-US" dirty="0" err="1" smtClean="0">
                <a:solidFill>
                  <a:schemeClr val="tx1"/>
                </a:solidFill>
              </a:rPr>
              <a:t>Scuola</a:t>
            </a:r>
            <a:r>
              <a:rPr lang="en-US" dirty="0" smtClean="0">
                <a:solidFill>
                  <a:schemeClr val="tx1"/>
                </a:solidFill>
              </a:rPr>
              <a:t> </a:t>
            </a:r>
            <a:r>
              <a:rPr lang="en-US" dirty="0" err="1" smtClean="0">
                <a:solidFill>
                  <a:srgbClr val="FFFFFF"/>
                </a:solidFill>
              </a:rPr>
              <a:t>Secondaria</a:t>
            </a:r>
            <a:r>
              <a:rPr lang="en-US" dirty="0" smtClean="0">
                <a:solidFill>
                  <a:srgbClr val="FFFFFF"/>
                </a:solidFill>
              </a:rPr>
              <a:t> 1° </a:t>
            </a:r>
            <a:r>
              <a:rPr lang="en-US" dirty="0" err="1" smtClean="0">
                <a:solidFill>
                  <a:srgbClr val="FFFFFF"/>
                </a:solidFill>
              </a:rPr>
              <a:t>Fiori</a:t>
            </a:r>
            <a:r>
              <a:rPr lang="en-US" dirty="0" smtClean="0">
                <a:solidFill>
                  <a:srgbClr val="FFFFFF"/>
                </a:solidFill>
              </a:rPr>
              <a:t> </a:t>
            </a:r>
            <a:r>
              <a:rPr lang="en-US" dirty="0" err="1" smtClean="0">
                <a:solidFill>
                  <a:srgbClr val="FFFFFF"/>
                </a:solidFill>
              </a:rPr>
              <a:t>Formigine</a:t>
            </a:r>
            <a:endParaRPr lang="en-US" dirty="0">
              <a:solidFill>
                <a:srgbClr val="FFFFFF"/>
              </a:solidFill>
            </a:endParaRPr>
          </a:p>
        </p:txBody>
      </p:sp>
    </p:spTree>
    <p:extLst>
      <p:ext uri="{BB962C8B-B14F-4D97-AF65-F5344CB8AC3E}">
        <p14:creationId xmlns:p14="http://schemas.microsoft.com/office/powerpoint/2010/main" val="3978125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36762" y="-75994"/>
            <a:ext cx="6554867" cy="1524000"/>
          </a:xfrm>
        </p:spPr>
        <p:txBody>
          <a:bodyPr>
            <a:normAutofit/>
          </a:bodyPr>
          <a:lstStyle/>
          <a:p>
            <a:r>
              <a:rPr lang="it-IT" sz="4800" b="1" dirty="0" smtClean="0"/>
              <a:t>IL sei nazioni</a:t>
            </a:r>
            <a:endParaRPr lang="it-IT" sz="4800" b="1" dirty="0"/>
          </a:p>
        </p:txBody>
      </p:sp>
      <p:sp>
        <p:nvSpPr>
          <p:cNvPr id="3" name="Segnaposto contenuto 2"/>
          <p:cNvSpPr>
            <a:spLocks noGrp="1"/>
          </p:cNvSpPr>
          <p:nvPr>
            <p:ph idx="1"/>
          </p:nvPr>
        </p:nvSpPr>
        <p:spPr>
          <a:xfrm>
            <a:off x="436762" y="686006"/>
            <a:ext cx="3847206" cy="2116832"/>
          </a:xfrm>
        </p:spPr>
        <p:txBody>
          <a:bodyPr/>
          <a:lstStyle/>
          <a:p>
            <a:r>
              <a:rPr lang="it-IT" dirty="0" smtClean="0">
                <a:solidFill>
                  <a:schemeClr val="bg1"/>
                </a:solidFill>
              </a:rPr>
              <a:t>Cos’è questo torneo?</a:t>
            </a:r>
          </a:p>
          <a:p>
            <a:r>
              <a:rPr lang="it-IT" dirty="0" smtClean="0">
                <a:solidFill>
                  <a:schemeClr val="bg1"/>
                </a:solidFill>
              </a:rPr>
              <a:t>I paesi partecipanti</a:t>
            </a:r>
          </a:p>
        </p:txBody>
      </p:sp>
      <p:pic>
        <p:nvPicPr>
          <p:cNvPr id="3074" name="Picture 2" descr="Immagine correla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17767"/>
            <a:ext cx="3096344" cy="20604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isultati immagini per rugby sei nazion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762" y="2636912"/>
            <a:ext cx="7448906" cy="4088890"/>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piè di pagina 4"/>
          <p:cNvSpPr>
            <a:spLocks noGrp="1"/>
          </p:cNvSpPr>
          <p:nvPr>
            <p:ph type="ftr" sz="quarter" idx="11"/>
          </p:nvPr>
        </p:nvSpPr>
        <p:spPr>
          <a:xfrm>
            <a:off x="-1205" y="6524777"/>
            <a:ext cx="5149269" cy="333224"/>
          </a:xfrm>
        </p:spPr>
        <p:txBody>
          <a:bodyPr/>
          <a:lstStyle/>
          <a:p>
            <a:pPr algn="r"/>
            <a:r>
              <a:rPr lang="en-US" dirty="0" err="1" smtClean="0">
                <a:solidFill>
                  <a:schemeClr val="tx1"/>
                </a:solidFill>
              </a:rPr>
              <a:t>Dipartimento</a:t>
            </a:r>
            <a:r>
              <a:rPr lang="en-US" dirty="0" smtClean="0">
                <a:solidFill>
                  <a:schemeClr val="tx1"/>
                </a:solidFill>
              </a:rPr>
              <a:t> di </a:t>
            </a:r>
            <a:r>
              <a:rPr lang="en-US" dirty="0" err="1" smtClean="0">
                <a:solidFill>
                  <a:schemeClr val="tx1"/>
                </a:solidFill>
              </a:rPr>
              <a:t>Educazione</a:t>
            </a:r>
            <a:r>
              <a:rPr lang="en-US" dirty="0" smtClean="0">
                <a:solidFill>
                  <a:schemeClr val="tx1"/>
                </a:solidFill>
              </a:rPr>
              <a:t> </a:t>
            </a:r>
            <a:r>
              <a:rPr lang="en-US" dirty="0" err="1" smtClean="0">
                <a:solidFill>
                  <a:schemeClr val="tx1"/>
                </a:solidFill>
              </a:rPr>
              <a:t>Fisica</a:t>
            </a:r>
            <a:r>
              <a:rPr lang="en-US" dirty="0" smtClean="0">
                <a:solidFill>
                  <a:schemeClr val="tx1"/>
                </a:solidFill>
              </a:rPr>
              <a:t> - </a:t>
            </a:r>
            <a:r>
              <a:rPr lang="en-US" dirty="0" err="1" smtClean="0">
                <a:solidFill>
                  <a:schemeClr val="tx1"/>
                </a:solidFill>
              </a:rPr>
              <a:t>Scuola</a:t>
            </a:r>
            <a:r>
              <a:rPr lang="en-US" dirty="0" smtClean="0">
                <a:solidFill>
                  <a:schemeClr val="tx1"/>
                </a:solidFill>
              </a:rPr>
              <a:t> </a:t>
            </a:r>
            <a:r>
              <a:rPr lang="en-US" dirty="0" err="1" smtClean="0">
                <a:solidFill>
                  <a:srgbClr val="FFFFFF"/>
                </a:solidFill>
              </a:rPr>
              <a:t>Secondaria</a:t>
            </a:r>
            <a:r>
              <a:rPr lang="en-US" dirty="0" smtClean="0">
                <a:solidFill>
                  <a:srgbClr val="FFFFFF"/>
                </a:solidFill>
              </a:rPr>
              <a:t> 1° </a:t>
            </a:r>
            <a:r>
              <a:rPr lang="en-US" dirty="0" err="1" smtClean="0">
                <a:solidFill>
                  <a:srgbClr val="FFFFFF"/>
                </a:solidFill>
              </a:rPr>
              <a:t>Fiori</a:t>
            </a:r>
            <a:r>
              <a:rPr lang="en-US" dirty="0" smtClean="0">
                <a:solidFill>
                  <a:srgbClr val="FFFFFF"/>
                </a:solidFill>
              </a:rPr>
              <a:t> </a:t>
            </a:r>
            <a:r>
              <a:rPr lang="en-US" dirty="0" err="1" smtClean="0">
                <a:solidFill>
                  <a:srgbClr val="FFFFFF"/>
                </a:solidFill>
              </a:rPr>
              <a:t>Formigine</a:t>
            </a:r>
            <a:endParaRPr lang="en-US" dirty="0">
              <a:solidFill>
                <a:srgbClr val="FFFFFF"/>
              </a:solidFill>
            </a:endParaRPr>
          </a:p>
        </p:txBody>
      </p:sp>
    </p:spTree>
    <p:extLst>
      <p:ext uri="{BB962C8B-B14F-4D97-AF65-F5344CB8AC3E}">
        <p14:creationId xmlns:p14="http://schemas.microsoft.com/office/powerpoint/2010/main" val="35779885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rgbClr val="00B050"/>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537646" y="260648"/>
            <a:ext cx="7850778" cy="1524000"/>
          </a:xfrm>
        </p:spPr>
        <p:txBody>
          <a:bodyPr>
            <a:normAutofit/>
          </a:bodyPr>
          <a:lstStyle/>
          <a:p>
            <a:r>
              <a:rPr lang="it-IT" sz="3600" b="1" dirty="0" smtClean="0"/>
              <a:t>La squadra più forte del mondo nel rugby</a:t>
            </a:r>
            <a:endParaRPr lang="it-IT" sz="3600" b="1" dirty="0"/>
          </a:p>
        </p:txBody>
      </p:sp>
      <p:sp>
        <p:nvSpPr>
          <p:cNvPr id="3" name="Segnaposto contenuto 2"/>
          <p:cNvSpPr>
            <a:spLocks noGrp="1"/>
          </p:cNvSpPr>
          <p:nvPr>
            <p:ph idx="1"/>
          </p:nvPr>
        </p:nvSpPr>
        <p:spPr>
          <a:xfrm>
            <a:off x="302573" y="980729"/>
            <a:ext cx="3528392" cy="2880320"/>
          </a:xfrm>
        </p:spPr>
        <p:txBody>
          <a:bodyPr/>
          <a:lstStyle/>
          <a:p>
            <a:r>
              <a:rPr lang="it-IT" dirty="0" smtClean="0">
                <a:solidFill>
                  <a:schemeClr val="bg1"/>
                </a:solidFill>
              </a:rPr>
              <a:t>La danza di inizio partita</a:t>
            </a:r>
          </a:p>
          <a:p>
            <a:r>
              <a:rPr lang="it-IT" dirty="0" smtClean="0">
                <a:solidFill>
                  <a:schemeClr val="bg1"/>
                </a:solidFill>
              </a:rPr>
              <a:t>La squadra più forte nel mondo</a:t>
            </a:r>
            <a:endParaRPr lang="it-IT" dirty="0">
              <a:solidFill>
                <a:schemeClr val="bg1"/>
              </a:solidFill>
            </a:endParaRPr>
          </a:p>
        </p:txBody>
      </p:sp>
      <p:pic>
        <p:nvPicPr>
          <p:cNvPr id="5122" name="Picture 2" descr="Risultati immagini per rugby nuova zelan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9684" y="1536367"/>
            <a:ext cx="4886257" cy="27363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magine correla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184" y="4303667"/>
            <a:ext cx="3700986" cy="246283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Risultati immagini per all bla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Risultati immagini per all blac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080" name="Picture 8" descr="Risultati immagini per all blac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9992" y="4433258"/>
            <a:ext cx="3345208" cy="2203656"/>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piè di pagina 4"/>
          <p:cNvSpPr>
            <a:spLocks noGrp="1"/>
          </p:cNvSpPr>
          <p:nvPr>
            <p:ph type="ftr" sz="quarter" idx="11"/>
          </p:nvPr>
        </p:nvSpPr>
        <p:spPr>
          <a:xfrm>
            <a:off x="-1205" y="6524777"/>
            <a:ext cx="5149269" cy="333224"/>
          </a:xfrm>
        </p:spPr>
        <p:txBody>
          <a:bodyPr/>
          <a:lstStyle/>
          <a:p>
            <a:pPr algn="r"/>
            <a:r>
              <a:rPr lang="en-US" dirty="0" err="1" smtClean="0">
                <a:solidFill>
                  <a:schemeClr val="tx1"/>
                </a:solidFill>
              </a:rPr>
              <a:t>Dipartimento</a:t>
            </a:r>
            <a:r>
              <a:rPr lang="en-US" dirty="0" smtClean="0">
                <a:solidFill>
                  <a:schemeClr val="tx1"/>
                </a:solidFill>
              </a:rPr>
              <a:t> di </a:t>
            </a:r>
            <a:r>
              <a:rPr lang="en-US" dirty="0" err="1" smtClean="0">
                <a:solidFill>
                  <a:schemeClr val="tx1"/>
                </a:solidFill>
              </a:rPr>
              <a:t>Educazione</a:t>
            </a:r>
            <a:r>
              <a:rPr lang="en-US" dirty="0" smtClean="0">
                <a:solidFill>
                  <a:schemeClr val="tx1"/>
                </a:solidFill>
              </a:rPr>
              <a:t> </a:t>
            </a:r>
            <a:r>
              <a:rPr lang="en-US" dirty="0" err="1" smtClean="0">
                <a:solidFill>
                  <a:schemeClr val="tx1"/>
                </a:solidFill>
              </a:rPr>
              <a:t>Fisica</a:t>
            </a:r>
            <a:r>
              <a:rPr lang="en-US" dirty="0" smtClean="0">
                <a:solidFill>
                  <a:schemeClr val="tx1"/>
                </a:solidFill>
              </a:rPr>
              <a:t> - </a:t>
            </a:r>
            <a:r>
              <a:rPr lang="en-US" dirty="0" err="1" smtClean="0">
                <a:solidFill>
                  <a:schemeClr val="tx1"/>
                </a:solidFill>
              </a:rPr>
              <a:t>Scuola</a:t>
            </a:r>
            <a:r>
              <a:rPr lang="en-US" dirty="0" smtClean="0">
                <a:solidFill>
                  <a:schemeClr val="tx1"/>
                </a:solidFill>
              </a:rPr>
              <a:t> </a:t>
            </a:r>
            <a:r>
              <a:rPr lang="en-US" dirty="0" err="1" smtClean="0">
                <a:solidFill>
                  <a:srgbClr val="FFFFFF"/>
                </a:solidFill>
              </a:rPr>
              <a:t>Secondaria</a:t>
            </a:r>
            <a:r>
              <a:rPr lang="en-US" dirty="0" smtClean="0">
                <a:solidFill>
                  <a:srgbClr val="FFFFFF"/>
                </a:solidFill>
              </a:rPr>
              <a:t> 1° </a:t>
            </a:r>
            <a:r>
              <a:rPr lang="en-US" dirty="0" err="1" smtClean="0">
                <a:solidFill>
                  <a:srgbClr val="FFFFFF"/>
                </a:solidFill>
              </a:rPr>
              <a:t>Fiori</a:t>
            </a:r>
            <a:r>
              <a:rPr lang="en-US" dirty="0" smtClean="0">
                <a:solidFill>
                  <a:srgbClr val="FFFFFF"/>
                </a:solidFill>
              </a:rPr>
              <a:t> </a:t>
            </a:r>
            <a:r>
              <a:rPr lang="en-US" dirty="0" err="1" smtClean="0">
                <a:solidFill>
                  <a:srgbClr val="FFFFFF"/>
                </a:solidFill>
              </a:rPr>
              <a:t>Formigine</a:t>
            </a:r>
            <a:endParaRPr lang="en-US" dirty="0">
              <a:solidFill>
                <a:srgbClr val="FFFFFF"/>
              </a:solidFill>
            </a:endParaRPr>
          </a:p>
        </p:txBody>
      </p:sp>
    </p:spTree>
    <p:extLst>
      <p:ext uri="{BB962C8B-B14F-4D97-AF65-F5344CB8AC3E}">
        <p14:creationId xmlns:p14="http://schemas.microsoft.com/office/powerpoint/2010/main" val="22601815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ezione">
  <a:themeElements>
    <a:clrScheme name="Sezion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zion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zion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159</TotalTime>
  <Words>448</Words>
  <Application>Microsoft Macintosh PowerPoint</Application>
  <PresentationFormat>Presentazione su schermo (4:3)</PresentationFormat>
  <Paragraphs>41</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Sezione</vt:lpstr>
      <vt:lpstr>Il Rugby</vt:lpstr>
      <vt:lpstr>Campo di gioco </vt:lpstr>
      <vt:lpstr>PLACCAGGI</vt:lpstr>
      <vt:lpstr>La Partita   </vt:lpstr>
      <vt:lpstr>Falli – calcio, touche e mischia</vt:lpstr>
      <vt:lpstr>Punteggio </vt:lpstr>
      <vt:lpstr>Curiosita’    compito cerca le info sul web</vt:lpstr>
      <vt:lpstr>IL sei nazioni</vt:lpstr>
      <vt:lpstr>La squadra più forte del mondo nel rugby</vt:lpstr>
      <vt:lpstr>Per chi volesse approfondire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Rugby</dc:title>
  <dc:creator>Donato Sergiano</dc:creator>
  <cp:lastModifiedBy>Antonio Nozzi</cp:lastModifiedBy>
  <cp:revision>34</cp:revision>
  <dcterms:created xsi:type="dcterms:W3CDTF">2017-03-03T14:20:57Z</dcterms:created>
  <dcterms:modified xsi:type="dcterms:W3CDTF">2019-05-29T11:55:52Z</dcterms:modified>
</cp:coreProperties>
</file>